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3" r:id="rId7"/>
    <p:sldId id="264" r:id="rId8"/>
    <p:sldId id="266" r:id="rId9"/>
    <p:sldId id="261" r:id="rId10"/>
    <p:sldId id="265" r:id="rId11"/>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927"/>
    <a:srgbClr val="00FFFF"/>
    <a:srgbClr val="084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3" d="100"/>
          <a:sy n="103" d="100"/>
        </p:scale>
        <p:origin x="13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sk-SK" smtClean="0"/>
              <a:t>Upravte štýly predlohy textu</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en-US" dirty="0"/>
          </a:p>
        </p:txBody>
      </p:sp>
      <p:sp>
        <p:nvSpPr>
          <p:cNvPr id="7" name="Date Placeholder 6"/>
          <p:cNvSpPr>
            <a:spLocks noGrp="1"/>
          </p:cNvSpPr>
          <p:nvPr>
            <p:ph type="dt" sz="half" idx="10"/>
          </p:nvPr>
        </p:nvSpPr>
        <p:spPr/>
        <p:txBody>
          <a:bodyPr/>
          <a:lstStyle/>
          <a:p>
            <a:fld id="{D6DC98E1-15E0-4EAF-9345-D83326A1B5BF}" type="datetimeFigureOut">
              <a:rPr lang="sk-SK" smtClean="0"/>
              <a:t>05.02.2020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C9274C78-5DDC-408D-BD2D-4DB2062E6EF3}" type="slidenum">
              <a:rPr lang="sk-SK" smtClean="0"/>
              <a:t>‹#›</a:t>
            </a:fld>
            <a:endParaRPr lang="sk-SK"/>
          </a:p>
        </p:txBody>
      </p:sp>
    </p:spTree>
    <p:extLst>
      <p:ext uri="{BB962C8B-B14F-4D97-AF65-F5344CB8AC3E}">
        <p14:creationId xmlns:p14="http://schemas.microsoft.com/office/powerpoint/2010/main" val="335737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D6DC98E1-15E0-4EAF-9345-D83326A1B5BF}" type="datetimeFigureOut">
              <a:rPr lang="sk-SK" smtClean="0"/>
              <a:t>05.02.2020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9274C78-5DDC-408D-BD2D-4DB2062E6EF3}" type="slidenum">
              <a:rPr lang="sk-SK" smtClean="0"/>
              <a:t>‹#›</a:t>
            </a:fld>
            <a:endParaRPr lang="sk-SK"/>
          </a:p>
        </p:txBody>
      </p:sp>
    </p:spTree>
    <p:extLst>
      <p:ext uri="{BB962C8B-B14F-4D97-AF65-F5344CB8AC3E}">
        <p14:creationId xmlns:p14="http://schemas.microsoft.com/office/powerpoint/2010/main" val="184256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D6DC98E1-15E0-4EAF-9345-D83326A1B5BF}" type="datetimeFigureOut">
              <a:rPr lang="sk-SK" smtClean="0"/>
              <a:t>05.02.2020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9274C78-5DDC-408D-BD2D-4DB2062E6EF3}" type="slidenum">
              <a:rPr lang="sk-SK" smtClean="0"/>
              <a:t>‹#›</a:t>
            </a:fld>
            <a:endParaRPr lang="sk-SK"/>
          </a:p>
        </p:txBody>
      </p:sp>
    </p:spTree>
    <p:extLst>
      <p:ext uri="{BB962C8B-B14F-4D97-AF65-F5344CB8AC3E}">
        <p14:creationId xmlns:p14="http://schemas.microsoft.com/office/powerpoint/2010/main" val="3112256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sk-SK" smtClean="0"/>
              <a:t>Upravte štýly predlohy textu</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D6DC98E1-15E0-4EAF-9345-D83326A1B5BF}" type="datetimeFigureOut">
              <a:rPr lang="sk-SK" smtClean="0"/>
              <a:t>05.02.2020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9274C78-5DDC-408D-BD2D-4DB2062E6EF3}" type="slidenum">
              <a:rPr lang="sk-SK" smtClean="0"/>
              <a:t>‹#›</a:t>
            </a:fld>
            <a:endParaRPr lang="sk-SK"/>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3553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sk-SK" smtClean="0"/>
              <a:t>Upravte štýly predlohy textu</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D6DC98E1-15E0-4EAF-9345-D83326A1B5BF}" type="datetimeFigureOut">
              <a:rPr lang="sk-SK" smtClean="0"/>
              <a:t>05.02.2020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9274C78-5DDC-408D-BD2D-4DB2062E6EF3}" type="slidenum">
              <a:rPr lang="sk-SK" smtClean="0"/>
              <a:t>‹#›</a:t>
            </a:fld>
            <a:endParaRPr lang="sk-SK"/>
          </a:p>
        </p:txBody>
      </p:sp>
    </p:spTree>
    <p:extLst>
      <p:ext uri="{BB962C8B-B14F-4D97-AF65-F5344CB8AC3E}">
        <p14:creationId xmlns:p14="http://schemas.microsoft.com/office/powerpoint/2010/main" val="53242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sk-SK" smtClean="0"/>
              <a:t>Upravte štýly predlohy textu</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k-SK" smtClean="0"/>
              <a:t>Upraviť štýly predlohy textu</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k-SK" smtClean="0"/>
              <a:t>Upraviť štýly predlohy textu</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3" name="Date Placeholder 2"/>
          <p:cNvSpPr>
            <a:spLocks noGrp="1"/>
          </p:cNvSpPr>
          <p:nvPr>
            <p:ph type="dt" sz="half" idx="10"/>
          </p:nvPr>
        </p:nvSpPr>
        <p:spPr/>
        <p:txBody>
          <a:bodyPr/>
          <a:lstStyle/>
          <a:p>
            <a:fld id="{D6DC98E1-15E0-4EAF-9345-D83326A1B5BF}" type="datetimeFigureOut">
              <a:rPr lang="sk-SK" smtClean="0"/>
              <a:t>05.02.2020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C9274C78-5DDC-408D-BD2D-4DB2062E6EF3}" type="slidenum">
              <a:rPr lang="sk-SK" smtClean="0"/>
              <a:t>‹#›</a:t>
            </a:fld>
            <a:endParaRPr lang="sk-SK"/>
          </a:p>
        </p:txBody>
      </p:sp>
    </p:spTree>
    <p:extLst>
      <p:ext uri="{BB962C8B-B14F-4D97-AF65-F5344CB8AC3E}">
        <p14:creationId xmlns:p14="http://schemas.microsoft.com/office/powerpoint/2010/main" val="3888065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sk-SK" smtClean="0"/>
              <a:t>Upravte štýly predlohy textu</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3" name="Date Placeholder 2"/>
          <p:cNvSpPr>
            <a:spLocks noGrp="1"/>
          </p:cNvSpPr>
          <p:nvPr>
            <p:ph type="dt" sz="half" idx="10"/>
          </p:nvPr>
        </p:nvSpPr>
        <p:spPr/>
        <p:txBody>
          <a:bodyPr/>
          <a:lstStyle/>
          <a:p>
            <a:fld id="{D6DC98E1-15E0-4EAF-9345-D83326A1B5BF}" type="datetimeFigureOut">
              <a:rPr lang="sk-SK" smtClean="0"/>
              <a:t>05.02.2020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C9274C78-5DDC-408D-BD2D-4DB2062E6EF3}" type="slidenum">
              <a:rPr lang="sk-SK" smtClean="0"/>
              <a:t>‹#›</a:t>
            </a:fld>
            <a:endParaRPr lang="sk-SK"/>
          </a:p>
        </p:txBody>
      </p:sp>
    </p:spTree>
    <p:extLst>
      <p:ext uri="{BB962C8B-B14F-4D97-AF65-F5344CB8AC3E}">
        <p14:creationId xmlns:p14="http://schemas.microsoft.com/office/powerpoint/2010/main" val="2665582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D6DC98E1-15E0-4EAF-9345-D83326A1B5BF}" type="datetimeFigureOut">
              <a:rPr lang="sk-SK" smtClean="0"/>
              <a:t>05.02.2020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9274C78-5DDC-408D-BD2D-4DB2062E6EF3}" type="slidenum">
              <a:rPr lang="sk-SK" smtClean="0"/>
              <a:t>‹#›</a:t>
            </a:fld>
            <a:endParaRPr lang="sk-SK"/>
          </a:p>
        </p:txBody>
      </p:sp>
    </p:spTree>
    <p:extLst>
      <p:ext uri="{BB962C8B-B14F-4D97-AF65-F5344CB8AC3E}">
        <p14:creationId xmlns:p14="http://schemas.microsoft.com/office/powerpoint/2010/main" val="134768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D6DC98E1-15E0-4EAF-9345-D83326A1B5BF}" type="datetimeFigureOut">
              <a:rPr lang="sk-SK" smtClean="0"/>
              <a:t>05.02.2020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9274C78-5DDC-408D-BD2D-4DB2062E6EF3}" type="slidenum">
              <a:rPr lang="sk-SK" smtClean="0"/>
              <a:t>‹#›</a:t>
            </a:fld>
            <a:endParaRPr lang="sk-SK"/>
          </a:p>
        </p:txBody>
      </p:sp>
    </p:spTree>
    <p:extLst>
      <p:ext uri="{BB962C8B-B14F-4D97-AF65-F5344CB8AC3E}">
        <p14:creationId xmlns:p14="http://schemas.microsoft.com/office/powerpoint/2010/main" val="377301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D6DC98E1-15E0-4EAF-9345-D83326A1B5BF}" type="datetimeFigureOut">
              <a:rPr lang="sk-SK" smtClean="0"/>
              <a:t>05.02.2020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9274C78-5DDC-408D-BD2D-4DB2062E6EF3}" type="slidenum">
              <a:rPr lang="sk-SK" smtClean="0"/>
              <a:t>‹#›</a:t>
            </a:fld>
            <a:endParaRPr lang="sk-SK"/>
          </a:p>
        </p:txBody>
      </p:sp>
    </p:spTree>
    <p:extLst>
      <p:ext uri="{BB962C8B-B14F-4D97-AF65-F5344CB8AC3E}">
        <p14:creationId xmlns:p14="http://schemas.microsoft.com/office/powerpoint/2010/main" val="332446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sk-SK" smtClean="0"/>
              <a:t>Upravte štýly predlohy textu</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en-US" dirty="0"/>
          </a:p>
        </p:txBody>
      </p:sp>
      <p:sp>
        <p:nvSpPr>
          <p:cNvPr id="4" name="Date Placeholder 3"/>
          <p:cNvSpPr>
            <a:spLocks noGrp="1"/>
          </p:cNvSpPr>
          <p:nvPr>
            <p:ph type="dt" sz="half" idx="10"/>
          </p:nvPr>
        </p:nvSpPr>
        <p:spPr/>
        <p:txBody>
          <a:bodyPr/>
          <a:lstStyle/>
          <a:p>
            <a:fld id="{D6DC98E1-15E0-4EAF-9345-D83326A1B5BF}" type="datetimeFigureOut">
              <a:rPr lang="sk-SK" smtClean="0"/>
              <a:t>05.02.2020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9274C78-5DDC-408D-BD2D-4DB2062E6EF3}" type="slidenum">
              <a:rPr lang="sk-SK" smtClean="0"/>
              <a:t>‹#›</a:t>
            </a:fld>
            <a:endParaRPr lang="sk-SK"/>
          </a:p>
        </p:txBody>
      </p:sp>
    </p:spTree>
    <p:extLst>
      <p:ext uri="{BB962C8B-B14F-4D97-AF65-F5344CB8AC3E}">
        <p14:creationId xmlns:p14="http://schemas.microsoft.com/office/powerpoint/2010/main" val="1264120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D6DC98E1-15E0-4EAF-9345-D83326A1B5BF}" type="datetimeFigureOut">
              <a:rPr lang="sk-SK" smtClean="0"/>
              <a:t>05.02.2020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9274C78-5DDC-408D-BD2D-4DB2062E6EF3}" type="slidenum">
              <a:rPr lang="sk-SK" smtClean="0"/>
              <a:t>‹#›</a:t>
            </a:fld>
            <a:endParaRPr lang="sk-SK"/>
          </a:p>
        </p:txBody>
      </p:sp>
    </p:spTree>
    <p:extLst>
      <p:ext uri="{BB962C8B-B14F-4D97-AF65-F5344CB8AC3E}">
        <p14:creationId xmlns:p14="http://schemas.microsoft.com/office/powerpoint/2010/main" val="238848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1120000" y="2505075"/>
            <a:ext cx="5025216"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sk-SK" smtClean="0"/>
              <a:t>Upraviť štýly predlohy textu</a:t>
            </a:r>
          </a:p>
        </p:txBody>
      </p:sp>
      <p:sp>
        <p:nvSpPr>
          <p:cNvPr id="6" name="Content Placeholder 5"/>
          <p:cNvSpPr>
            <a:spLocks noGrp="1"/>
          </p:cNvSpPr>
          <p:nvPr>
            <p:ph sz="quarter" idx="4"/>
          </p:nvPr>
        </p:nvSpPr>
        <p:spPr>
          <a:xfrm>
            <a:off x="6319840" y="2505075"/>
            <a:ext cx="5035548"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D6DC98E1-15E0-4EAF-9345-D83326A1B5BF}" type="datetimeFigureOut">
              <a:rPr lang="sk-SK" smtClean="0"/>
              <a:t>05.02.2020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C9274C78-5DDC-408D-BD2D-4DB2062E6EF3}" type="slidenum">
              <a:rPr lang="sk-SK" smtClean="0"/>
              <a:t>‹#›</a:t>
            </a:fld>
            <a:endParaRPr lang="sk-SK"/>
          </a:p>
        </p:txBody>
      </p:sp>
    </p:spTree>
    <p:extLst>
      <p:ext uri="{BB962C8B-B14F-4D97-AF65-F5344CB8AC3E}">
        <p14:creationId xmlns:p14="http://schemas.microsoft.com/office/powerpoint/2010/main" val="356782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D6DC98E1-15E0-4EAF-9345-D83326A1B5BF}" type="datetimeFigureOut">
              <a:rPr lang="sk-SK" smtClean="0"/>
              <a:t>05.02.2020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C9274C78-5DDC-408D-BD2D-4DB2062E6EF3}" type="slidenum">
              <a:rPr lang="sk-SK" smtClean="0"/>
              <a:t>‹#›</a:t>
            </a:fld>
            <a:endParaRPr lang="sk-SK"/>
          </a:p>
        </p:txBody>
      </p:sp>
    </p:spTree>
    <p:extLst>
      <p:ext uri="{BB962C8B-B14F-4D97-AF65-F5344CB8AC3E}">
        <p14:creationId xmlns:p14="http://schemas.microsoft.com/office/powerpoint/2010/main" val="270424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C98E1-15E0-4EAF-9345-D83326A1B5BF}" type="datetimeFigureOut">
              <a:rPr lang="sk-SK" smtClean="0"/>
              <a:t>05.02.2020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C9274C78-5DDC-408D-BD2D-4DB2062E6EF3}" type="slidenum">
              <a:rPr lang="sk-SK" smtClean="0"/>
              <a:t>‹#›</a:t>
            </a:fld>
            <a:endParaRPr lang="sk-SK"/>
          </a:p>
        </p:txBody>
      </p:sp>
    </p:spTree>
    <p:extLst>
      <p:ext uri="{BB962C8B-B14F-4D97-AF65-F5344CB8AC3E}">
        <p14:creationId xmlns:p14="http://schemas.microsoft.com/office/powerpoint/2010/main" val="325560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D6DC98E1-15E0-4EAF-9345-D83326A1B5BF}" type="datetimeFigureOut">
              <a:rPr lang="sk-SK" smtClean="0"/>
              <a:t>05.02.2020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9274C78-5DDC-408D-BD2D-4DB2062E6EF3}" type="slidenum">
              <a:rPr lang="sk-SK" smtClean="0"/>
              <a:t>‹#›</a:t>
            </a:fld>
            <a:endParaRPr lang="sk-SK"/>
          </a:p>
        </p:txBody>
      </p:sp>
    </p:spTree>
    <p:extLst>
      <p:ext uri="{BB962C8B-B14F-4D97-AF65-F5344CB8AC3E}">
        <p14:creationId xmlns:p14="http://schemas.microsoft.com/office/powerpoint/2010/main" val="2050062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D6DC98E1-15E0-4EAF-9345-D83326A1B5BF}" type="datetimeFigureOut">
              <a:rPr lang="sk-SK" smtClean="0"/>
              <a:t>05.02.2020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9274C78-5DDC-408D-BD2D-4DB2062E6EF3}" type="slidenum">
              <a:rPr lang="sk-SK" smtClean="0"/>
              <a:t>‹#›</a:t>
            </a:fld>
            <a:endParaRPr lang="sk-SK"/>
          </a:p>
        </p:txBody>
      </p:sp>
    </p:spTree>
    <p:extLst>
      <p:ext uri="{BB962C8B-B14F-4D97-AF65-F5344CB8AC3E}">
        <p14:creationId xmlns:p14="http://schemas.microsoft.com/office/powerpoint/2010/main" val="364373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6DC98E1-15E0-4EAF-9345-D83326A1B5BF}" type="datetimeFigureOut">
              <a:rPr lang="sk-SK" smtClean="0"/>
              <a:t>05.02.2020</a:t>
            </a:fld>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sk-S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9274C78-5DDC-408D-BD2D-4DB2062E6EF3}" type="slidenum">
              <a:rPr lang="sk-SK" smtClean="0"/>
              <a:t>‹#›</a:t>
            </a:fld>
            <a:endParaRPr lang="sk-SK"/>
          </a:p>
        </p:txBody>
      </p:sp>
    </p:spTree>
    <p:extLst>
      <p:ext uri="{BB962C8B-B14F-4D97-AF65-F5344CB8AC3E}">
        <p14:creationId xmlns:p14="http://schemas.microsoft.com/office/powerpoint/2010/main" val="379633332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kTextu 5"/>
          <p:cNvSpPr txBox="1"/>
          <p:nvPr/>
        </p:nvSpPr>
        <p:spPr>
          <a:xfrm>
            <a:off x="3037491" y="1534511"/>
            <a:ext cx="6222124" cy="1631216"/>
          </a:xfrm>
          <a:prstGeom prst="rect">
            <a:avLst/>
          </a:prstGeom>
          <a:noFill/>
        </p:spPr>
        <p:txBody>
          <a:bodyPr wrap="square" rtlCol="0">
            <a:spAutoFit/>
          </a:bodyPr>
          <a:lstStyle/>
          <a:p>
            <a:r>
              <a:rPr lang="sk-SK" sz="5000" dirty="0" smtClean="0">
                <a:solidFill>
                  <a:srgbClr val="00B0F0"/>
                </a:solidFill>
                <a:latin typeface="Arial Black" panose="020B0A04020102020204" pitchFamily="34" charset="0"/>
              </a:rPr>
              <a:t>         Voda</a:t>
            </a:r>
          </a:p>
          <a:p>
            <a:r>
              <a:rPr lang="sk-SK" sz="5000" dirty="0" smtClean="0">
                <a:solidFill>
                  <a:srgbClr val="00B0F0"/>
                </a:solidFill>
                <a:latin typeface="Arial Black" panose="020B0A04020102020204" pitchFamily="34" charset="0"/>
              </a:rPr>
              <a:t>Alex </a:t>
            </a:r>
            <a:r>
              <a:rPr lang="sk-SK" sz="5000" dirty="0" err="1" smtClean="0">
                <a:solidFill>
                  <a:srgbClr val="00B0F0"/>
                </a:solidFill>
                <a:latin typeface="Arial Black" panose="020B0A04020102020204" pitchFamily="34" charset="0"/>
              </a:rPr>
              <a:t>Juračka</a:t>
            </a:r>
            <a:r>
              <a:rPr lang="sk-SK" sz="5000" dirty="0" smtClean="0">
                <a:solidFill>
                  <a:srgbClr val="00B0F0"/>
                </a:solidFill>
                <a:latin typeface="Arial Black" panose="020B0A04020102020204" pitchFamily="34" charset="0"/>
              </a:rPr>
              <a:t> 6.B</a:t>
            </a:r>
            <a:endParaRPr lang="sk-SK" sz="5000" dirty="0">
              <a:solidFill>
                <a:srgbClr val="00B0F0"/>
              </a:solidFill>
              <a:latin typeface="Arial Black" panose="020B0A04020102020204" pitchFamily="34" charset="0"/>
            </a:endParaRPr>
          </a:p>
        </p:txBody>
      </p:sp>
      <p:pic>
        <p:nvPicPr>
          <p:cNvPr id="1030" name="Picture 6" descr="Súvisiaci obráz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188" y="35329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5814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1000"/>
                                        <p:tgtEl>
                                          <p:spTgt spid="1030"/>
                                        </p:tgtEl>
                                      </p:cBhvr>
                                    </p:animEffect>
                                    <p:anim calcmode="lin" valueType="num">
                                      <p:cBhvr>
                                        <p:cTn id="16" dur="1000" fill="hold"/>
                                        <p:tgtEl>
                                          <p:spTgt spid="1030"/>
                                        </p:tgtEl>
                                        <p:attrNameLst>
                                          <p:attrName>ppt_x</p:attrName>
                                        </p:attrNameLst>
                                      </p:cBhvr>
                                      <p:tavLst>
                                        <p:tav tm="0">
                                          <p:val>
                                            <p:strVal val="#ppt_x"/>
                                          </p:val>
                                        </p:tav>
                                        <p:tav tm="100000">
                                          <p:val>
                                            <p:strVal val="#ppt_x"/>
                                          </p:val>
                                        </p:tav>
                                      </p:tavLst>
                                    </p:anim>
                                    <p:anim calcmode="lin" valueType="num">
                                      <p:cBhvr>
                                        <p:cTn id="17"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73317" y="186450"/>
            <a:ext cx="10515600" cy="1325563"/>
          </a:xfrm>
        </p:spPr>
        <p:txBody>
          <a:bodyPr/>
          <a:lstStyle/>
          <a:p>
            <a:r>
              <a:rPr lang="sk-SK" dirty="0" smtClean="0">
                <a:solidFill>
                  <a:srgbClr val="00B0F0"/>
                </a:solidFill>
                <a:latin typeface="Cooper Black" panose="0208090404030B020404" pitchFamily="18" charset="0"/>
              </a:rPr>
              <a:t>! </a:t>
            </a:r>
            <a:r>
              <a:rPr lang="sk-SK" dirty="0" smtClean="0">
                <a:solidFill>
                  <a:srgbClr val="0070C0"/>
                </a:solidFill>
                <a:latin typeface="Cooper Black" panose="0208090404030B020404" pitchFamily="18" charset="0"/>
              </a:rPr>
              <a:t>Ďakujem</a:t>
            </a:r>
            <a:r>
              <a:rPr lang="sk-SK" dirty="0" smtClean="0">
                <a:solidFill>
                  <a:srgbClr val="00B0F0"/>
                </a:solidFill>
                <a:latin typeface="Cooper Black" panose="0208090404030B020404" pitchFamily="18" charset="0"/>
              </a:rPr>
              <a:t> za </a:t>
            </a:r>
            <a:r>
              <a:rPr lang="sk-SK" dirty="0" smtClean="0">
                <a:solidFill>
                  <a:srgbClr val="0843EA"/>
                </a:solidFill>
                <a:latin typeface="Cooper Black" panose="0208090404030B020404" pitchFamily="18" charset="0"/>
              </a:rPr>
              <a:t>pozornosť</a:t>
            </a:r>
            <a:r>
              <a:rPr lang="sk-SK" dirty="0" smtClean="0">
                <a:solidFill>
                  <a:srgbClr val="00B0F0"/>
                </a:solidFill>
                <a:latin typeface="Cooper Black" panose="0208090404030B020404" pitchFamily="18" charset="0"/>
              </a:rPr>
              <a:t> !</a:t>
            </a:r>
            <a:endParaRPr lang="sk-SK" dirty="0">
              <a:solidFill>
                <a:srgbClr val="00B0F0"/>
              </a:solidFill>
              <a:latin typeface="Cooper Black" panose="0208090404030B020404" pitchFamily="18" charset="0"/>
            </a:endParaRPr>
          </a:p>
        </p:txBody>
      </p:sp>
      <p:pic>
        <p:nvPicPr>
          <p:cNvPr id="4098" name="Picture 2" descr="Výsledok vyhľadávania obrázkov pre dopyt Water Emoji 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75630" y="1849821"/>
            <a:ext cx="3184172" cy="4472152"/>
          </a:xfrm>
          <a:prstGeom prst="rect">
            <a:avLst/>
          </a:prstGeom>
          <a:ln>
            <a:noFill/>
          </a:ln>
          <a:effectLst>
            <a:glow rad="101600">
              <a:srgbClr val="00FFFF">
                <a:alpha val="60000"/>
              </a:srgbClr>
            </a:glow>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Obdĺžnik 2"/>
          <p:cNvSpPr/>
          <p:nvPr/>
        </p:nvSpPr>
        <p:spPr>
          <a:xfrm>
            <a:off x="0" y="441435"/>
            <a:ext cx="3573517" cy="6416565"/>
          </a:xfrm>
          <a:custGeom>
            <a:avLst/>
            <a:gdLst>
              <a:gd name="connsiteX0" fmla="*/ 0 w 3205655"/>
              <a:gd name="connsiteY0" fmla="*/ 0 h 2653862"/>
              <a:gd name="connsiteX1" fmla="*/ 3205655 w 3205655"/>
              <a:gd name="connsiteY1" fmla="*/ 0 h 2653862"/>
              <a:gd name="connsiteX2" fmla="*/ 3205655 w 3205655"/>
              <a:gd name="connsiteY2" fmla="*/ 2653862 h 2653862"/>
              <a:gd name="connsiteX3" fmla="*/ 0 w 3205655"/>
              <a:gd name="connsiteY3" fmla="*/ 2653862 h 2653862"/>
              <a:gd name="connsiteX4" fmla="*/ 0 w 3205655"/>
              <a:gd name="connsiteY4" fmla="*/ 0 h 2653862"/>
              <a:gd name="connsiteX0" fmla="*/ 0 w 8166537"/>
              <a:gd name="connsiteY0" fmla="*/ 1198179 h 3852041"/>
              <a:gd name="connsiteX1" fmla="*/ 8166537 w 8166537"/>
              <a:gd name="connsiteY1" fmla="*/ 0 h 3852041"/>
              <a:gd name="connsiteX2" fmla="*/ 3205655 w 8166537"/>
              <a:gd name="connsiteY2" fmla="*/ 3852041 h 3852041"/>
              <a:gd name="connsiteX3" fmla="*/ 0 w 8166537"/>
              <a:gd name="connsiteY3" fmla="*/ 3852041 h 3852041"/>
              <a:gd name="connsiteX4" fmla="*/ 0 w 8166537"/>
              <a:gd name="connsiteY4" fmla="*/ 1198179 h 3852041"/>
              <a:gd name="connsiteX0" fmla="*/ 0 w 3205655"/>
              <a:gd name="connsiteY0" fmla="*/ 1671145 h 4325007"/>
              <a:gd name="connsiteX1" fmla="*/ 2427888 w 3205655"/>
              <a:gd name="connsiteY1" fmla="*/ 0 h 4325007"/>
              <a:gd name="connsiteX2" fmla="*/ 3205655 w 3205655"/>
              <a:gd name="connsiteY2" fmla="*/ 4325007 h 4325007"/>
              <a:gd name="connsiteX3" fmla="*/ 0 w 3205655"/>
              <a:gd name="connsiteY3" fmla="*/ 4325007 h 4325007"/>
              <a:gd name="connsiteX4" fmla="*/ 0 w 3205655"/>
              <a:gd name="connsiteY4" fmla="*/ 1671145 h 4325007"/>
              <a:gd name="connsiteX0" fmla="*/ 10512 w 3216167"/>
              <a:gd name="connsiteY0" fmla="*/ 4246180 h 6900042"/>
              <a:gd name="connsiteX1" fmla="*/ 0 w 3216167"/>
              <a:gd name="connsiteY1" fmla="*/ 0 h 6900042"/>
              <a:gd name="connsiteX2" fmla="*/ 3216167 w 3216167"/>
              <a:gd name="connsiteY2" fmla="*/ 6900042 h 6900042"/>
              <a:gd name="connsiteX3" fmla="*/ 10512 w 3216167"/>
              <a:gd name="connsiteY3" fmla="*/ 6900042 h 6900042"/>
              <a:gd name="connsiteX4" fmla="*/ 10512 w 3216167"/>
              <a:gd name="connsiteY4" fmla="*/ 4246180 h 6900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167" h="6900042">
                <a:moveTo>
                  <a:pt x="10512" y="4246180"/>
                </a:moveTo>
                <a:lnTo>
                  <a:pt x="0" y="0"/>
                </a:lnTo>
                <a:lnTo>
                  <a:pt x="3216167" y="6900042"/>
                </a:lnTo>
                <a:lnTo>
                  <a:pt x="10512" y="6900042"/>
                </a:lnTo>
                <a:lnTo>
                  <a:pt x="10512" y="4246180"/>
                </a:lnTo>
                <a:close/>
              </a:path>
            </a:pathLst>
          </a:custGeom>
          <a:blipFill dpi="0" rotWithShape="1">
            <a:blip r:embed="rId4">
              <a:extLst>
                <a:ext uri="{28A0092B-C50C-407E-A947-70E740481C1C}">
                  <a14:useLocalDpi xmlns:a14="http://schemas.microsoft.com/office/drawing/2010/main" val="0"/>
                </a:ext>
              </a:extLst>
            </a:blip>
            <a:srcRect/>
            <a:stretch>
              <a:fillRect/>
            </a:stretch>
          </a:blip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n w="0"/>
              <a:solidFill>
                <a:schemeClr val="accent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571409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500" fill="hold"/>
                                        <p:tgtEl>
                                          <p:spTgt spid="4098"/>
                                        </p:tgtEl>
                                        <p:attrNameLst>
                                          <p:attrName>ppt_w</p:attrName>
                                        </p:attrNameLst>
                                      </p:cBhvr>
                                      <p:tavLst>
                                        <p:tav tm="0">
                                          <p:val>
                                            <p:fltVal val="0"/>
                                          </p:val>
                                        </p:tav>
                                        <p:tav tm="100000">
                                          <p:val>
                                            <p:strVal val="#ppt_w"/>
                                          </p:val>
                                        </p:tav>
                                      </p:tavLst>
                                    </p:anim>
                                    <p:anim calcmode="lin" valueType="num">
                                      <p:cBhvr>
                                        <p:cTn id="16" dur="500" fill="hold"/>
                                        <p:tgtEl>
                                          <p:spTgt spid="4098"/>
                                        </p:tgtEl>
                                        <p:attrNameLst>
                                          <p:attrName>ppt_h</p:attrName>
                                        </p:attrNameLst>
                                      </p:cBhvr>
                                      <p:tavLst>
                                        <p:tav tm="0">
                                          <p:val>
                                            <p:fltVal val="0"/>
                                          </p:val>
                                        </p:tav>
                                        <p:tav tm="100000">
                                          <p:val>
                                            <p:strVal val="#ppt_h"/>
                                          </p:val>
                                        </p:tav>
                                      </p:tavLst>
                                    </p:anim>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ýsledok vyhľadávania obrázkov pre dopyt V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7850" y="0"/>
            <a:ext cx="2724150" cy="2066925"/>
          </a:xfrm>
          <a:prstGeom prst="rect">
            <a:avLst/>
          </a:prstGeom>
          <a:noFill/>
          <a:extLst>
            <a:ext uri="{909E8E84-426E-40DD-AFC4-6F175D3DCCD1}">
              <a14:hiddenFill xmlns:a14="http://schemas.microsoft.com/office/drawing/2010/main">
                <a:solidFill>
                  <a:srgbClr val="FFFFFF"/>
                </a:solidFill>
              </a14:hiddenFill>
            </a:ext>
          </a:extLst>
        </p:spPr>
      </p:pic>
      <p:sp>
        <p:nvSpPr>
          <p:cNvPr id="4" name="BlokTextu 3"/>
          <p:cNvSpPr txBox="1"/>
          <p:nvPr/>
        </p:nvSpPr>
        <p:spPr>
          <a:xfrm>
            <a:off x="155575" y="93150"/>
            <a:ext cx="6411311" cy="861774"/>
          </a:xfrm>
          <a:prstGeom prst="rect">
            <a:avLst/>
          </a:prstGeom>
          <a:noFill/>
        </p:spPr>
        <p:txBody>
          <a:bodyPr wrap="square" rtlCol="0">
            <a:spAutoFit/>
          </a:bodyPr>
          <a:lstStyle/>
          <a:p>
            <a:r>
              <a:rPr lang="sk-SK" sz="5000" dirty="0" smtClean="0">
                <a:solidFill>
                  <a:srgbClr val="00B0F0"/>
                </a:solidFill>
                <a:latin typeface="Arial Black" panose="020B0A04020102020204" pitchFamily="34" charset="0"/>
              </a:rPr>
              <a:t>INFORMÁCIE </a:t>
            </a:r>
            <a:endParaRPr lang="sk-SK" sz="5000" dirty="0">
              <a:solidFill>
                <a:srgbClr val="00B0F0"/>
              </a:solidFill>
              <a:latin typeface="Arial Black" panose="020B0A04020102020204" pitchFamily="34" charset="0"/>
            </a:endParaRPr>
          </a:p>
        </p:txBody>
      </p:sp>
      <p:sp>
        <p:nvSpPr>
          <p:cNvPr id="5" name="Obdĺžnik 4"/>
          <p:cNvSpPr/>
          <p:nvPr/>
        </p:nvSpPr>
        <p:spPr>
          <a:xfrm>
            <a:off x="147144" y="1033462"/>
            <a:ext cx="8825853" cy="646331"/>
          </a:xfrm>
          <a:prstGeom prst="rect">
            <a:avLst/>
          </a:prstGeom>
        </p:spPr>
        <p:txBody>
          <a:bodyPr wrap="square">
            <a:spAutoFit/>
          </a:bodyPr>
          <a:lstStyle/>
          <a:p>
            <a:r>
              <a:rPr lang="sk-SK" b="0" i="0" dirty="0" smtClean="0">
                <a:solidFill>
                  <a:srgbClr val="00B0F0"/>
                </a:solidFill>
                <a:effectLst/>
                <a:latin typeface="Arial" panose="020B0604020202020204" pitchFamily="34" charset="0"/>
              </a:rPr>
              <a:t>- Je základnou zložkou </a:t>
            </a:r>
            <a:r>
              <a:rPr lang="sk-SK" dirty="0" smtClean="0">
                <a:solidFill>
                  <a:srgbClr val="00B0F0"/>
                </a:solidFill>
                <a:latin typeface="Arial" panose="020B0604020202020204" pitchFamily="34" charset="0"/>
              </a:rPr>
              <a:t>biomasy</a:t>
            </a:r>
            <a:r>
              <a:rPr lang="sk-SK" b="0" i="0" dirty="0" smtClean="0">
                <a:solidFill>
                  <a:srgbClr val="00B0F0"/>
                </a:solidFill>
                <a:effectLst/>
                <a:latin typeface="Arial" panose="020B0604020202020204" pitchFamily="34" charset="0"/>
              </a:rPr>
              <a:t>, hlavným prostriedkom pre transport živín, pre ich prijímanie a vylučovanie.</a:t>
            </a:r>
            <a:endParaRPr lang="sk-SK" dirty="0">
              <a:solidFill>
                <a:srgbClr val="00B0F0"/>
              </a:solidFill>
            </a:endParaRPr>
          </a:p>
        </p:txBody>
      </p:sp>
      <p:sp>
        <p:nvSpPr>
          <p:cNvPr id="6" name="Obdĺžnik 5"/>
          <p:cNvSpPr/>
          <p:nvPr/>
        </p:nvSpPr>
        <p:spPr>
          <a:xfrm>
            <a:off x="147144" y="1851481"/>
            <a:ext cx="6096000" cy="1477328"/>
          </a:xfrm>
          <a:prstGeom prst="rect">
            <a:avLst/>
          </a:prstGeom>
        </p:spPr>
        <p:txBody>
          <a:bodyPr>
            <a:spAutoFit/>
          </a:bodyPr>
          <a:lstStyle/>
          <a:p>
            <a:pPr>
              <a:buFont typeface="Arial" panose="020B0604020202020204" pitchFamily="34" charset="0"/>
              <a:buChar char="•"/>
            </a:pPr>
            <a:r>
              <a:rPr lang="sk-SK" b="0" i="0" dirty="0" smtClean="0">
                <a:solidFill>
                  <a:srgbClr val="00B0F0"/>
                </a:solidFill>
                <a:effectLst/>
                <a:latin typeface="Arial" panose="020B0604020202020204" pitchFamily="34" charset="0"/>
              </a:rPr>
              <a:t> Pre </a:t>
            </a:r>
            <a:r>
              <a:rPr lang="sk-SK" dirty="0" smtClean="0">
                <a:solidFill>
                  <a:srgbClr val="00B0F0"/>
                </a:solidFill>
                <a:latin typeface="Arial" panose="020B0604020202020204" pitchFamily="34" charset="0"/>
              </a:rPr>
              <a:t>rastliny</a:t>
            </a:r>
            <a:r>
              <a:rPr lang="sk-SK" b="0" i="0" dirty="0" smtClean="0">
                <a:solidFill>
                  <a:srgbClr val="00B0F0"/>
                </a:solidFill>
                <a:effectLst/>
                <a:latin typeface="Arial" panose="020B0604020202020204" pitchFamily="34" charset="0"/>
              </a:rPr>
              <a:t> je významné nielen jej celkové množstvo za rok, ale tiež výskyt a rozdelenie vo vegetačnom období vzhľadom na ich rastové fázy.</a:t>
            </a:r>
          </a:p>
          <a:p>
            <a:r>
              <a:rPr lang="sk-SK" dirty="0" smtClean="0"/>
              <a:t/>
            </a:r>
            <a:br>
              <a:rPr lang="sk-SK" dirty="0" smtClean="0"/>
            </a:br>
            <a:endParaRPr lang="sk-SK" dirty="0"/>
          </a:p>
        </p:txBody>
      </p:sp>
      <p:sp>
        <p:nvSpPr>
          <p:cNvPr id="7" name="Obdĺžnik 6"/>
          <p:cNvSpPr/>
          <p:nvPr/>
        </p:nvSpPr>
        <p:spPr>
          <a:xfrm>
            <a:off x="147144" y="3038832"/>
            <a:ext cx="6096000" cy="1200329"/>
          </a:xfrm>
          <a:prstGeom prst="rect">
            <a:avLst/>
          </a:prstGeom>
        </p:spPr>
        <p:txBody>
          <a:bodyPr>
            <a:spAutoFit/>
          </a:bodyPr>
          <a:lstStyle/>
          <a:p>
            <a:pPr>
              <a:buFont typeface="Arial" panose="020B0604020202020204" pitchFamily="34" charset="0"/>
              <a:buChar char="•"/>
            </a:pPr>
            <a:r>
              <a:rPr lang="sk-SK" b="0" i="0" dirty="0" smtClean="0">
                <a:solidFill>
                  <a:srgbClr val="00B0F0"/>
                </a:solidFill>
                <a:effectLst/>
                <a:latin typeface="Arial" panose="020B0604020202020204" pitchFamily="34" charset="0"/>
              </a:rPr>
              <a:t> Pre mnohé živočíchy je voda priamo životným prostredím</a:t>
            </a:r>
          </a:p>
          <a:p>
            <a:r>
              <a:rPr lang="sk-SK" dirty="0" smtClean="0"/>
              <a:t/>
            </a:r>
            <a:br>
              <a:rPr lang="sk-SK" dirty="0" smtClean="0"/>
            </a:br>
            <a:endParaRPr lang="sk-SK" dirty="0"/>
          </a:p>
        </p:txBody>
      </p:sp>
      <p:sp>
        <p:nvSpPr>
          <p:cNvPr id="8" name="Obdĺžnik 7"/>
          <p:cNvSpPr/>
          <p:nvPr/>
        </p:nvSpPr>
        <p:spPr>
          <a:xfrm>
            <a:off x="304799" y="5637037"/>
            <a:ext cx="6096000" cy="923330"/>
          </a:xfrm>
          <a:prstGeom prst="rect">
            <a:avLst/>
          </a:prstGeom>
        </p:spPr>
        <p:txBody>
          <a:bodyPr>
            <a:spAutoFit/>
          </a:bodyPr>
          <a:lstStyle/>
          <a:p>
            <a:r>
              <a:rPr lang="sk-SK" dirty="0">
                <a:solidFill>
                  <a:srgbClr val="00B0F0"/>
                </a:solidFill>
              </a:rPr>
              <a:t>Je najrozšírenejšou látkou na povrchu Zeme. Je podstatnou zložkou biosféry a má popri </a:t>
            </a:r>
            <a:r>
              <a:rPr lang="sk-SK" dirty="0" smtClean="0">
                <a:solidFill>
                  <a:srgbClr val="00B0F0"/>
                </a:solidFill>
              </a:rPr>
              <a:t>pôde</a:t>
            </a:r>
            <a:r>
              <a:rPr lang="sk-SK" dirty="0">
                <a:solidFill>
                  <a:srgbClr val="00B0F0"/>
                </a:solidFill>
              </a:rPr>
              <a:t> prvoradý význam pre zabezpečenie výživy ľudstva.</a:t>
            </a:r>
          </a:p>
        </p:txBody>
      </p:sp>
      <p:sp>
        <p:nvSpPr>
          <p:cNvPr id="9" name="Obdĺžnik 8"/>
          <p:cNvSpPr/>
          <p:nvPr/>
        </p:nvSpPr>
        <p:spPr>
          <a:xfrm>
            <a:off x="6400799" y="5701003"/>
            <a:ext cx="6096000" cy="646331"/>
          </a:xfrm>
          <a:prstGeom prst="rect">
            <a:avLst/>
          </a:prstGeom>
        </p:spPr>
        <p:txBody>
          <a:bodyPr>
            <a:spAutoFit/>
          </a:bodyPr>
          <a:lstStyle/>
          <a:p>
            <a:r>
              <a:rPr lang="sk-SK" b="0" i="0" dirty="0" smtClean="0">
                <a:solidFill>
                  <a:srgbClr val="00B0F0"/>
                </a:solidFill>
                <a:effectLst/>
                <a:latin typeface="Arial" panose="020B0604020202020204" pitchFamily="34" charset="0"/>
              </a:rPr>
              <a:t>Tvorí 70% ľudského tela a je nevyhnutná pre rastliny a živočíchy.</a:t>
            </a:r>
            <a:endParaRPr lang="sk-SK" dirty="0">
              <a:solidFill>
                <a:srgbClr val="00B0F0"/>
              </a:solidFill>
            </a:endParaRPr>
          </a:p>
        </p:txBody>
      </p:sp>
      <p:pic>
        <p:nvPicPr>
          <p:cNvPr id="2054" name="Picture 6" descr="Výsledok vyhľadávania obrázkov pre dopyt Vo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69" y="2061695"/>
            <a:ext cx="3993931" cy="20384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ýsledok vyhľadávania obrázkov pre dopyt Voda te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824" y="3564191"/>
            <a:ext cx="4006522" cy="213681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Výsledok vyhľadávania obrázkov pre dopyt H2O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3" name="AutoShape 4" descr="Výsledok vyhľadávania obrázkov pre dopyt H2O png"/>
          <p:cNvSpPr>
            <a:spLocks noChangeAspect="1" noChangeArrowheads="1"/>
          </p:cNvSpPr>
          <p:nvPr/>
        </p:nvSpPr>
        <p:spPr bwMode="auto">
          <a:xfrm rot="4903482">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1030" name="Picture 6" descr="Výsledok vyhľadávania obrázkov pre dopyt H2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3511" y="4290109"/>
            <a:ext cx="1281374" cy="12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3592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heel(1)">
                                      <p:cBhvr>
                                        <p:cTn id="15" dur="2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animEffect transition="in" filter="wipe(down)">
                                      <p:cBhvr>
                                        <p:cTn id="31" dur="580">
                                          <p:stCondLst>
                                            <p:cond delay="0"/>
                                          </p:stCondLst>
                                        </p:cTn>
                                        <p:tgtEl>
                                          <p:spTgt spid="2056"/>
                                        </p:tgtEl>
                                      </p:cBhvr>
                                    </p:animEffect>
                                    <p:anim calcmode="lin" valueType="num">
                                      <p:cBhvr>
                                        <p:cTn id="32"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37" dur="26">
                                          <p:stCondLst>
                                            <p:cond delay="650"/>
                                          </p:stCondLst>
                                        </p:cTn>
                                        <p:tgtEl>
                                          <p:spTgt spid="2056"/>
                                        </p:tgtEl>
                                      </p:cBhvr>
                                      <p:to x="100000" y="60000"/>
                                    </p:animScale>
                                    <p:animScale>
                                      <p:cBhvr>
                                        <p:cTn id="38" dur="166" decel="50000">
                                          <p:stCondLst>
                                            <p:cond delay="676"/>
                                          </p:stCondLst>
                                        </p:cTn>
                                        <p:tgtEl>
                                          <p:spTgt spid="2056"/>
                                        </p:tgtEl>
                                      </p:cBhvr>
                                      <p:to x="100000" y="100000"/>
                                    </p:animScale>
                                    <p:animScale>
                                      <p:cBhvr>
                                        <p:cTn id="39" dur="26">
                                          <p:stCondLst>
                                            <p:cond delay="1312"/>
                                          </p:stCondLst>
                                        </p:cTn>
                                        <p:tgtEl>
                                          <p:spTgt spid="2056"/>
                                        </p:tgtEl>
                                      </p:cBhvr>
                                      <p:to x="100000" y="80000"/>
                                    </p:animScale>
                                    <p:animScale>
                                      <p:cBhvr>
                                        <p:cTn id="40" dur="166" decel="50000">
                                          <p:stCondLst>
                                            <p:cond delay="1338"/>
                                          </p:stCondLst>
                                        </p:cTn>
                                        <p:tgtEl>
                                          <p:spTgt spid="2056"/>
                                        </p:tgtEl>
                                      </p:cBhvr>
                                      <p:to x="100000" y="100000"/>
                                    </p:animScale>
                                    <p:animScale>
                                      <p:cBhvr>
                                        <p:cTn id="41" dur="26">
                                          <p:stCondLst>
                                            <p:cond delay="1642"/>
                                          </p:stCondLst>
                                        </p:cTn>
                                        <p:tgtEl>
                                          <p:spTgt spid="2056"/>
                                        </p:tgtEl>
                                      </p:cBhvr>
                                      <p:to x="100000" y="90000"/>
                                    </p:animScale>
                                    <p:animScale>
                                      <p:cBhvr>
                                        <p:cTn id="42" dur="166" decel="50000">
                                          <p:stCondLst>
                                            <p:cond delay="1668"/>
                                          </p:stCondLst>
                                        </p:cTn>
                                        <p:tgtEl>
                                          <p:spTgt spid="2056"/>
                                        </p:tgtEl>
                                      </p:cBhvr>
                                      <p:to x="100000" y="100000"/>
                                    </p:animScale>
                                    <p:animScale>
                                      <p:cBhvr>
                                        <p:cTn id="43" dur="26">
                                          <p:stCondLst>
                                            <p:cond delay="1808"/>
                                          </p:stCondLst>
                                        </p:cTn>
                                        <p:tgtEl>
                                          <p:spTgt spid="2056"/>
                                        </p:tgtEl>
                                      </p:cBhvr>
                                      <p:to x="100000" y="95000"/>
                                    </p:animScale>
                                    <p:animScale>
                                      <p:cBhvr>
                                        <p:cTn id="44" dur="166" decel="50000">
                                          <p:stCondLst>
                                            <p:cond delay="1834"/>
                                          </p:stCondLst>
                                        </p:cTn>
                                        <p:tgtEl>
                                          <p:spTgt spid="205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1000"/>
                                        <p:tgtEl>
                                          <p:spTgt spid="8">
                                            <p:txEl>
                                              <p:pRg st="0" end="0"/>
                                            </p:txEl>
                                          </p:spTgt>
                                        </p:tgtEl>
                                      </p:cBhvr>
                                    </p:animEffect>
                                    <p:anim calcmode="lin" valueType="num">
                                      <p:cBhvr>
                                        <p:cTn id="5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Effect transition="in" filter="fade">
                                      <p:cBhvr>
                                        <p:cTn id="56" dur="1000"/>
                                        <p:tgtEl>
                                          <p:spTgt spid="9">
                                            <p:txEl>
                                              <p:pRg st="0" end="0"/>
                                            </p:txEl>
                                          </p:spTgt>
                                        </p:tgtEl>
                                      </p:cBhvr>
                                    </p:animEffect>
                                    <p:anim calcmode="lin" valueType="num">
                                      <p:cBhvr>
                                        <p:cTn id="5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054"/>
                                        </p:tgtEl>
                                        <p:attrNameLst>
                                          <p:attrName>style.visibility</p:attrName>
                                        </p:attrNameLst>
                                      </p:cBhvr>
                                      <p:to>
                                        <p:strVal val="visible"/>
                                      </p:to>
                                    </p:set>
                                    <p:anim calcmode="lin" valueType="num">
                                      <p:cBhvr additive="base">
                                        <p:cTn id="63" dur="500" fill="hold"/>
                                        <p:tgtEl>
                                          <p:spTgt spid="2054"/>
                                        </p:tgtEl>
                                        <p:attrNameLst>
                                          <p:attrName>ppt_x</p:attrName>
                                        </p:attrNameLst>
                                      </p:cBhvr>
                                      <p:tavLst>
                                        <p:tav tm="0">
                                          <p:val>
                                            <p:strVal val="#ppt_x"/>
                                          </p:val>
                                        </p:tav>
                                        <p:tav tm="100000">
                                          <p:val>
                                            <p:strVal val="#ppt_x"/>
                                          </p:val>
                                        </p:tav>
                                      </p:tavLst>
                                    </p:anim>
                                    <p:anim calcmode="lin" valueType="num">
                                      <p:cBhvr additive="base">
                                        <p:cTn id="6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2052"/>
                                        </p:tgtEl>
                                        <p:attrNameLst>
                                          <p:attrName>style.visibility</p:attrName>
                                        </p:attrNameLst>
                                      </p:cBhvr>
                                      <p:to>
                                        <p:strVal val="visible"/>
                                      </p:to>
                                    </p:set>
                                    <p:animEffect transition="in" filter="randombar(horizontal)">
                                      <p:cBhvr>
                                        <p:cTn id="69" dur="500"/>
                                        <p:tgtEl>
                                          <p:spTgt spid="2052"/>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030"/>
                                        </p:tgtEl>
                                        <p:attrNameLst>
                                          <p:attrName>style.visibility</p:attrName>
                                        </p:attrNameLst>
                                      </p:cBhvr>
                                      <p:to>
                                        <p:strVal val="visible"/>
                                      </p:to>
                                    </p:set>
                                    <p:anim calcmode="lin" valueType="num">
                                      <p:cBhvr additive="base">
                                        <p:cTn id="74" dur="500" fill="hold"/>
                                        <p:tgtEl>
                                          <p:spTgt spid="1030"/>
                                        </p:tgtEl>
                                        <p:attrNameLst>
                                          <p:attrName>ppt_x</p:attrName>
                                        </p:attrNameLst>
                                      </p:cBhvr>
                                      <p:tavLst>
                                        <p:tav tm="0">
                                          <p:val>
                                            <p:strVal val="#ppt_x"/>
                                          </p:val>
                                        </p:tav>
                                        <p:tav tm="100000">
                                          <p:val>
                                            <p:strVal val="#ppt_x"/>
                                          </p:val>
                                        </p:tav>
                                      </p:tavLst>
                                    </p:anim>
                                    <p:anim calcmode="lin" valueType="num">
                                      <p:cBhvr additive="base">
                                        <p:cTn id="75"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0" y="0"/>
            <a:ext cx="6096000" cy="1415772"/>
          </a:xfrm>
          <a:prstGeom prst="rect">
            <a:avLst/>
          </a:prstGeom>
        </p:spPr>
        <p:txBody>
          <a:bodyPr>
            <a:spAutoFit/>
          </a:bodyPr>
          <a:lstStyle/>
          <a:p>
            <a:r>
              <a:rPr lang="sk-SK" sz="5000" b="0" i="0" dirty="0" smtClean="0">
                <a:solidFill>
                  <a:srgbClr val="00B0F0"/>
                </a:solidFill>
                <a:effectLst/>
                <a:latin typeface="Arial Black" panose="020B0A04020102020204" pitchFamily="34" charset="0"/>
              </a:rPr>
              <a:t>Druhy vôd</a:t>
            </a:r>
          </a:p>
          <a:p>
            <a:r>
              <a:rPr lang="sk-SK" dirty="0" smtClean="0"/>
              <a:t/>
            </a:r>
            <a:br>
              <a:rPr lang="sk-SK" dirty="0" smtClean="0"/>
            </a:br>
            <a:endParaRPr lang="sk-SK" dirty="0"/>
          </a:p>
        </p:txBody>
      </p:sp>
      <p:sp>
        <p:nvSpPr>
          <p:cNvPr id="5" name="Obdĺžnik 4"/>
          <p:cNvSpPr/>
          <p:nvPr/>
        </p:nvSpPr>
        <p:spPr>
          <a:xfrm>
            <a:off x="147145" y="1415772"/>
            <a:ext cx="6096000" cy="954107"/>
          </a:xfrm>
          <a:prstGeom prst="rect">
            <a:avLst/>
          </a:prstGeom>
        </p:spPr>
        <p:txBody>
          <a:bodyPr>
            <a:spAutoFit/>
          </a:bodyPr>
          <a:lstStyle/>
          <a:p>
            <a:pPr>
              <a:buFont typeface="Arial" panose="020B0604020202020204" pitchFamily="34" charset="0"/>
              <a:buChar char="•"/>
            </a:pPr>
            <a:r>
              <a:rPr lang="sk-SK" sz="2000" b="0" i="0" u="none" strike="noStrike" dirty="0" smtClean="0">
                <a:solidFill>
                  <a:srgbClr val="00B0F0"/>
                </a:solidFill>
                <a:effectLst/>
                <a:latin typeface="Arial" panose="020B0604020202020204" pitchFamily="34" charset="0"/>
              </a:rPr>
              <a:t> </a:t>
            </a:r>
            <a:r>
              <a:rPr lang="sk-SK" sz="2000" b="0" i="0" u="none" strike="noStrike" dirty="0" smtClean="0">
                <a:solidFill>
                  <a:srgbClr val="0070C0"/>
                </a:solidFill>
                <a:effectLst/>
                <a:latin typeface="Arial" panose="020B0604020202020204" pitchFamily="34" charset="0"/>
              </a:rPr>
              <a:t>Destilovaná</a:t>
            </a:r>
            <a:r>
              <a:rPr lang="sk-SK" sz="2000" b="0" i="0" dirty="0" smtClean="0">
                <a:solidFill>
                  <a:srgbClr val="00B0F0"/>
                </a:solidFill>
                <a:effectLst/>
                <a:latin typeface="Arial" panose="020B0604020202020204" pitchFamily="34" charset="0"/>
              </a:rPr>
              <a:t> – je zbavená minerálnych látok</a:t>
            </a:r>
          </a:p>
          <a:p>
            <a:r>
              <a:rPr lang="sk-SK" dirty="0" smtClean="0"/>
              <a:t/>
            </a:r>
            <a:br>
              <a:rPr lang="sk-SK" dirty="0" smtClean="0"/>
            </a:br>
            <a:endParaRPr lang="sk-SK" dirty="0"/>
          </a:p>
        </p:txBody>
      </p:sp>
      <p:pic>
        <p:nvPicPr>
          <p:cNvPr id="3074" name="Picture 2" descr="Výsledok vyhľadávania obrázkov pre dopyt druhy v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775" y="-283780"/>
            <a:ext cx="4300811" cy="50597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6" name="Obdĺžnik 5"/>
          <p:cNvSpPr/>
          <p:nvPr/>
        </p:nvSpPr>
        <p:spPr>
          <a:xfrm>
            <a:off x="8492359" y="4855779"/>
            <a:ext cx="882869" cy="203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Obdĺžnik 6"/>
          <p:cNvSpPr/>
          <p:nvPr/>
        </p:nvSpPr>
        <p:spPr>
          <a:xfrm>
            <a:off x="130340" y="2369879"/>
            <a:ext cx="6096000" cy="923330"/>
          </a:xfrm>
          <a:prstGeom prst="rect">
            <a:avLst/>
          </a:prstGeom>
        </p:spPr>
        <p:txBody>
          <a:bodyPr>
            <a:spAutoFit/>
          </a:bodyPr>
          <a:lstStyle/>
          <a:p>
            <a:pPr>
              <a:buFont typeface="Arial" panose="020B0604020202020204" pitchFamily="34" charset="0"/>
              <a:buChar char="•"/>
            </a:pPr>
            <a:r>
              <a:rPr lang="sk-SK" b="0" i="0" dirty="0" smtClean="0">
                <a:solidFill>
                  <a:schemeClr val="accent1">
                    <a:lumMod val="60000"/>
                    <a:lumOff val="40000"/>
                  </a:schemeClr>
                </a:solidFill>
                <a:effectLst/>
                <a:latin typeface="Arial" panose="020B0604020202020204" pitchFamily="34" charset="0"/>
              </a:rPr>
              <a:t>Mäkká</a:t>
            </a:r>
            <a:r>
              <a:rPr lang="sk-SK" b="0" i="0" dirty="0" smtClean="0">
                <a:solidFill>
                  <a:srgbClr val="00B0F0"/>
                </a:solidFill>
                <a:effectLst/>
                <a:latin typeface="Arial" panose="020B0604020202020204" pitchFamily="34" charset="0"/>
              </a:rPr>
              <a:t> – obsahuje málo minerálnych látok</a:t>
            </a:r>
          </a:p>
          <a:p>
            <a:r>
              <a:rPr lang="sk-SK" dirty="0" smtClean="0"/>
              <a:t/>
            </a:r>
            <a:br>
              <a:rPr lang="sk-SK" dirty="0" smtClean="0"/>
            </a:br>
            <a:endParaRPr lang="sk-SK" dirty="0"/>
          </a:p>
        </p:txBody>
      </p:sp>
      <p:sp>
        <p:nvSpPr>
          <p:cNvPr id="8" name="Obdĺžnik 7"/>
          <p:cNvSpPr/>
          <p:nvPr/>
        </p:nvSpPr>
        <p:spPr>
          <a:xfrm>
            <a:off x="241739" y="3156522"/>
            <a:ext cx="6096000" cy="923330"/>
          </a:xfrm>
          <a:prstGeom prst="rect">
            <a:avLst/>
          </a:prstGeom>
        </p:spPr>
        <p:txBody>
          <a:bodyPr>
            <a:spAutoFit/>
          </a:bodyPr>
          <a:lstStyle/>
          <a:p>
            <a:r>
              <a:rPr lang="sk-SK" b="0" i="0" dirty="0" smtClean="0">
                <a:solidFill>
                  <a:srgbClr val="0843EA"/>
                </a:solidFill>
                <a:effectLst/>
                <a:latin typeface="Arial" panose="020B0604020202020204" pitchFamily="34" charset="0"/>
              </a:rPr>
              <a:t>Tvrdá</a:t>
            </a:r>
            <a:r>
              <a:rPr lang="sk-SK" b="0" i="0" dirty="0" smtClean="0">
                <a:solidFill>
                  <a:srgbClr val="00B0F0"/>
                </a:solidFill>
                <a:effectLst/>
                <a:latin typeface="Arial" panose="020B0604020202020204" pitchFamily="34" charset="0"/>
              </a:rPr>
              <a:t> – z podzemných </a:t>
            </a:r>
            <a:r>
              <a:rPr lang="sk-SK" b="0" i="0" u="none" strike="noStrike" dirty="0" smtClean="0">
                <a:solidFill>
                  <a:srgbClr val="00B0F0"/>
                </a:solidFill>
                <a:effectLst/>
                <a:latin typeface="Arial" panose="020B0604020202020204" pitchFamily="34" charset="0"/>
              </a:rPr>
              <a:t>prameňov</a:t>
            </a:r>
            <a:r>
              <a:rPr lang="sk-SK" b="0" i="0" dirty="0" smtClean="0">
                <a:solidFill>
                  <a:srgbClr val="00B0F0"/>
                </a:solidFill>
                <a:effectLst/>
                <a:latin typeface="Arial" panose="020B0604020202020204" pitchFamily="34" charset="0"/>
              </a:rPr>
              <a:t>, obsahuje viac minerálnych látok</a:t>
            </a:r>
            <a:br>
              <a:rPr lang="sk-SK" b="0" i="0" dirty="0" smtClean="0">
                <a:solidFill>
                  <a:srgbClr val="00B0F0"/>
                </a:solidFill>
                <a:effectLst/>
                <a:latin typeface="Arial" panose="020B0604020202020204" pitchFamily="34" charset="0"/>
              </a:rPr>
            </a:br>
            <a:endParaRPr lang="sk-SK" dirty="0">
              <a:solidFill>
                <a:srgbClr val="00B0F0"/>
              </a:solidFill>
            </a:endParaRPr>
          </a:p>
        </p:txBody>
      </p:sp>
      <p:pic>
        <p:nvPicPr>
          <p:cNvPr id="3076" name="Picture 4" descr="Výsledok vyhľadávania obrázkov pre dopyt Voda Podla ucelu pouzit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79853"/>
            <a:ext cx="3704197" cy="277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2658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p:cTn id="26"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076"/>
                                        </p:tgtEl>
                                        <p:attrNameLst>
                                          <p:attrName>style.visibility</p:attrName>
                                        </p:attrNameLst>
                                      </p:cBhvr>
                                      <p:to>
                                        <p:strVal val="visible"/>
                                      </p:to>
                                    </p:set>
                                    <p:animEffect transition="in" filter="circle(in)">
                                      <p:cBhvr>
                                        <p:cTn id="34" dur="2000"/>
                                        <p:tgtEl>
                                          <p:spTgt spid="307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074"/>
                                        </p:tgtEl>
                                        <p:attrNameLst>
                                          <p:attrName>style.visibility</p:attrName>
                                        </p:attrNameLst>
                                      </p:cBhvr>
                                      <p:to>
                                        <p:strVal val="visible"/>
                                      </p:to>
                                    </p:set>
                                    <p:anim calcmode="lin" valueType="num">
                                      <p:cBhvr>
                                        <p:cTn id="39" dur="1000" fill="hold"/>
                                        <p:tgtEl>
                                          <p:spTgt spid="3074"/>
                                        </p:tgtEl>
                                        <p:attrNameLst>
                                          <p:attrName>ppt_w</p:attrName>
                                        </p:attrNameLst>
                                      </p:cBhvr>
                                      <p:tavLst>
                                        <p:tav tm="0">
                                          <p:val>
                                            <p:fltVal val="0"/>
                                          </p:val>
                                        </p:tav>
                                        <p:tav tm="100000">
                                          <p:val>
                                            <p:strVal val="#ppt_w"/>
                                          </p:val>
                                        </p:tav>
                                      </p:tavLst>
                                    </p:anim>
                                    <p:anim calcmode="lin" valueType="num">
                                      <p:cBhvr>
                                        <p:cTn id="40" dur="1000" fill="hold"/>
                                        <p:tgtEl>
                                          <p:spTgt spid="3074"/>
                                        </p:tgtEl>
                                        <p:attrNameLst>
                                          <p:attrName>ppt_h</p:attrName>
                                        </p:attrNameLst>
                                      </p:cBhvr>
                                      <p:tavLst>
                                        <p:tav tm="0">
                                          <p:val>
                                            <p:fltVal val="0"/>
                                          </p:val>
                                        </p:tav>
                                        <p:tav tm="100000">
                                          <p:val>
                                            <p:strVal val="#ppt_h"/>
                                          </p:val>
                                        </p:tav>
                                      </p:tavLst>
                                    </p:anim>
                                    <p:anim calcmode="lin" valueType="num">
                                      <p:cBhvr>
                                        <p:cTn id="41" dur="1000" fill="hold"/>
                                        <p:tgtEl>
                                          <p:spTgt spid="3074"/>
                                        </p:tgtEl>
                                        <p:attrNameLst>
                                          <p:attrName>style.rotation</p:attrName>
                                        </p:attrNameLst>
                                      </p:cBhvr>
                                      <p:tavLst>
                                        <p:tav tm="0">
                                          <p:val>
                                            <p:fltVal val="90"/>
                                          </p:val>
                                        </p:tav>
                                        <p:tav tm="100000">
                                          <p:val>
                                            <p:fltVal val="0"/>
                                          </p:val>
                                        </p:tav>
                                      </p:tavLst>
                                    </p:anim>
                                    <p:animEffect transition="in" filter="fade">
                                      <p:cBhvr>
                                        <p:cTn id="42"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500062"/>
            <a:ext cx="10515600" cy="1325563"/>
          </a:xfrm>
        </p:spPr>
        <p:txBody>
          <a:bodyPr>
            <a:noAutofit/>
          </a:bodyPr>
          <a:lstStyle/>
          <a:p>
            <a:r>
              <a:rPr lang="sk-SK" sz="5000" b="1" dirty="0">
                <a:solidFill>
                  <a:srgbClr val="00B0F0"/>
                </a:solidFill>
              </a:rPr>
              <a:t>Podľa</a:t>
            </a:r>
            <a:r>
              <a:rPr lang="sk-SK" sz="5000" b="1" dirty="0"/>
              <a:t> </a:t>
            </a:r>
            <a:r>
              <a:rPr lang="sk-SK" sz="5000" b="1" dirty="0">
                <a:solidFill>
                  <a:srgbClr val="00B0F0"/>
                </a:solidFill>
              </a:rPr>
              <a:t>účelu</a:t>
            </a:r>
            <a:r>
              <a:rPr lang="sk-SK" sz="5000" b="1" dirty="0"/>
              <a:t> </a:t>
            </a:r>
            <a:r>
              <a:rPr lang="sk-SK" sz="5000" b="1" dirty="0" smtClean="0">
                <a:solidFill>
                  <a:srgbClr val="00B0F0"/>
                </a:solidFill>
              </a:rPr>
              <a:t>použitia</a:t>
            </a:r>
            <a:r>
              <a:rPr lang="sk-SK" sz="5000" b="1" dirty="0"/>
              <a:t/>
            </a:r>
            <a:br>
              <a:rPr lang="sk-SK" sz="5000" b="1" dirty="0"/>
            </a:br>
            <a:r>
              <a:rPr lang="sk-SK" sz="5000" dirty="0"/>
              <a:t/>
            </a:r>
            <a:br>
              <a:rPr lang="sk-SK" sz="5000" dirty="0"/>
            </a:br>
            <a:endParaRPr lang="sk-SK" sz="5000" dirty="0"/>
          </a:p>
        </p:txBody>
      </p:sp>
      <p:sp>
        <p:nvSpPr>
          <p:cNvPr id="4" name="Obdĺžnik 3"/>
          <p:cNvSpPr/>
          <p:nvPr/>
        </p:nvSpPr>
        <p:spPr>
          <a:xfrm>
            <a:off x="75621" y="1625570"/>
            <a:ext cx="4459875" cy="400110"/>
          </a:xfrm>
          <a:prstGeom prst="rect">
            <a:avLst/>
          </a:prstGeom>
        </p:spPr>
        <p:txBody>
          <a:bodyPr wrap="none">
            <a:spAutoFit/>
          </a:bodyPr>
          <a:lstStyle/>
          <a:p>
            <a:r>
              <a:rPr lang="sk-SK" sz="2000" b="0" i="0" dirty="0" smtClean="0">
                <a:solidFill>
                  <a:schemeClr val="accent5"/>
                </a:solidFill>
                <a:effectLst/>
                <a:latin typeface="Arial" panose="020B0604020202020204" pitchFamily="34" charset="0"/>
              </a:rPr>
              <a:t>Úžitková</a:t>
            </a:r>
            <a:r>
              <a:rPr lang="sk-SK" sz="2000" b="0" i="0" dirty="0" smtClean="0">
                <a:solidFill>
                  <a:srgbClr val="00B0F0"/>
                </a:solidFill>
                <a:effectLst/>
                <a:latin typeface="Arial" panose="020B0604020202020204" pitchFamily="34" charset="0"/>
              </a:rPr>
              <a:t> – v priemyselných závodoch</a:t>
            </a:r>
            <a:endParaRPr lang="sk-SK" sz="2000" dirty="0">
              <a:solidFill>
                <a:srgbClr val="00B0F0"/>
              </a:solidFill>
            </a:endParaRPr>
          </a:p>
        </p:txBody>
      </p:sp>
      <p:sp>
        <p:nvSpPr>
          <p:cNvPr id="5" name="Obdĺžnik 4"/>
          <p:cNvSpPr/>
          <p:nvPr/>
        </p:nvSpPr>
        <p:spPr>
          <a:xfrm>
            <a:off x="75621" y="2350968"/>
            <a:ext cx="6096000" cy="1569660"/>
          </a:xfrm>
          <a:prstGeom prst="rect">
            <a:avLst/>
          </a:prstGeom>
        </p:spPr>
        <p:txBody>
          <a:bodyPr>
            <a:spAutoFit/>
          </a:bodyPr>
          <a:lstStyle/>
          <a:p>
            <a:pPr>
              <a:buFont typeface="Arial" panose="020B0604020202020204" pitchFamily="34" charset="0"/>
              <a:buChar char="•"/>
            </a:pPr>
            <a:r>
              <a:rPr lang="sk-SK" sz="2000" b="0" i="0" dirty="0" smtClean="0">
                <a:solidFill>
                  <a:srgbClr val="FFC000"/>
                </a:solidFill>
                <a:effectLst/>
                <a:latin typeface="Berlin Sans FB Demi" panose="020E0802020502020306" pitchFamily="34" charset="0"/>
              </a:rPr>
              <a:t>Napájacia</a:t>
            </a:r>
            <a:r>
              <a:rPr lang="sk-SK" sz="2000" b="0" i="0" dirty="0" smtClean="0">
                <a:solidFill>
                  <a:srgbClr val="00B0F0"/>
                </a:solidFill>
                <a:effectLst/>
                <a:latin typeface="Arial" panose="020B0604020202020204" pitchFamily="34" charset="0"/>
              </a:rPr>
              <a:t> – voda pre parné kotle, zbavená minerálnych solí, aby nevznikol kotlový kameň, ktorý zanáša potrubie</a:t>
            </a:r>
          </a:p>
          <a:p>
            <a:r>
              <a:rPr lang="sk-SK" dirty="0" smtClean="0"/>
              <a:t/>
            </a:r>
            <a:br>
              <a:rPr lang="sk-SK" dirty="0" smtClean="0"/>
            </a:br>
            <a:endParaRPr lang="sk-SK" dirty="0"/>
          </a:p>
        </p:txBody>
      </p:sp>
      <p:sp>
        <p:nvSpPr>
          <p:cNvPr id="6" name="Obdĺžnik 5"/>
          <p:cNvSpPr/>
          <p:nvPr/>
        </p:nvSpPr>
        <p:spPr>
          <a:xfrm>
            <a:off x="75621" y="3707307"/>
            <a:ext cx="6096000" cy="1569660"/>
          </a:xfrm>
          <a:prstGeom prst="rect">
            <a:avLst/>
          </a:prstGeom>
        </p:spPr>
        <p:txBody>
          <a:bodyPr>
            <a:spAutoFit/>
          </a:bodyPr>
          <a:lstStyle/>
          <a:p>
            <a:pPr>
              <a:buFont typeface="Arial" panose="020B0604020202020204" pitchFamily="34" charset="0"/>
              <a:buChar char="•"/>
            </a:pPr>
            <a:r>
              <a:rPr lang="sk-SK" sz="2000" b="0" i="0" u="none" strike="noStrike" dirty="0" smtClean="0">
                <a:solidFill>
                  <a:srgbClr val="FFFF00"/>
                </a:solidFill>
                <a:effectLst/>
                <a:latin typeface="Arial" panose="020B0604020202020204" pitchFamily="34" charset="0"/>
              </a:rPr>
              <a:t>Pitná</a:t>
            </a:r>
            <a:r>
              <a:rPr lang="sk-SK" sz="2000" b="0" i="0" dirty="0" smtClean="0">
                <a:solidFill>
                  <a:srgbClr val="00B0F0"/>
                </a:solidFill>
                <a:effectLst/>
                <a:latin typeface="Arial" panose="020B0604020202020204" pitchFamily="34" charset="0"/>
              </a:rPr>
              <a:t> – je vhodná na každodenné použitie, je zbavená nečistôt, obsahuje vyvážené množstvo minerálnych látok tak, aby neškodili zdraviu</a:t>
            </a:r>
          </a:p>
          <a:p>
            <a:r>
              <a:rPr lang="sk-SK" dirty="0" smtClean="0"/>
              <a:t/>
            </a:r>
            <a:br>
              <a:rPr lang="sk-SK" dirty="0" smtClean="0"/>
            </a:br>
            <a:endParaRPr lang="sk-SK" dirty="0"/>
          </a:p>
        </p:txBody>
      </p:sp>
      <p:sp>
        <p:nvSpPr>
          <p:cNvPr id="7" name="Obdĺžnik 6"/>
          <p:cNvSpPr/>
          <p:nvPr/>
        </p:nvSpPr>
        <p:spPr>
          <a:xfrm>
            <a:off x="75620" y="4891913"/>
            <a:ext cx="12116379" cy="1877437"/>
          </a:xfrm>
          <a:prstGeom prst="rect">
            <a:avLst/>
          </a:prstGeom>
        </p:spPr>
        <p:txBody>
          <a:bodyPr wrap="square">
            <a:spAutoFit/>
          </a:bodyPr>
          <a:lstStyle/>
          <a:p>
            <a:pPr>
              <a:buFont typeface="Arial" panose="020B0604020202020204" pitchFamily="34" charset="0"/>
              <a:buChar char="•"/>
            </a:pPr>
            <a:r>
              <a:rPr lang="sk-SK" sz="2000" b="0" i="0" u="none" strike="noStrike" dirty="0" smtClean="0">
                <a:solidFill>
                  <a:schemeClr val="accent6">
                    <a:lumMod val="50000"/>
                  </a:schemeClr>
                </a:solidFill>
                <a:effectLst/>
                <a:latin typeface="Arial" panose="020B0604020202020204" pitchFamily="34" charset="0"/>
              </a:rPr>
              <a:t>Odpadová</a:t>
            </a:r>
            <a:r>
              <a:rPr lang="sk-SK" sz="2000" b="0" i="0" u="none" strike="noStrike" dirty="0" smtClean="0">
                <a:solidFill>
                  <a:srgbClr val="00B0F0"/>
                </a:solidFill>
                <a:effectLst/>
                <a:latin typeface="Arial" panose="020B0604020202020204" pitchFamily="34" charset="0"/>
              </a:rPr>
              <a:t> </a:t>
            </a:r>
            <a:r>
              <a:rPr lang="sk-SK" sz="2000" b="0" i="0" u="none" strike="noStrike" dirty="0" smtClean="0">
                <a:solidFill>
                  <a:schemeClr val="accent6">
                    <a:lumMod val="50000"/>
                  </a:schemeClr>
                </a:solidFill>
                <a:effectLst/>
                <a:latin typeface="Arial" panose="020B0604020202020204" pitchFamily="34" charset="0"/>
              </a:rPr>
              <a:t>voda</a:t>
            </a:r>
            <a:r>
              <a:rPr lang="sk-SK" sz="2000" b="0" i="0" dirty="0" smtClean="0">
                <a:solidFill>
                  <a:srgbClr val="00B0F0"/>
                </a:solidFill>
                <a:effectLst/>
                <a:latin typeface="Arial" panose="020B0604020202020204" pitchFamily="34" charset="0"/>
              </a:rPr>
              <a:t> -Odpadová voda je znečistená voda, ktorá vzniká v priemysle, v poľnohospodárstve, v domácnostiach, nemocniciach, laboratóriách atď. Čistí sa v čistiarňach odpadových vôd. Veľké závody majú vlastné čistiarne odpadových vôd. Obce odvádzajú odpadovú vodu do najbližších čistiarní odpadových vôd</a:t>
            </a:r>
          </a:p>
          <a:p>
            <a:r>
              <a:rPr lang="sk-SK" dirty="0" smtClean="0"/>
              <a:t/>
            </a:r>
            <a:br>
              <a:rPr lang="sk-SK" dirty="0" smtClean="0"/>
            </a:br>
            <a:endParaRPr lang="sk-SK" dirty="0"/>
          </a:p>
        </p:txBody>
      </p:sp>
      <p:pic>
        <p:nvPicPr>
          <p:cNvPr id="4098" name="Picture 2" descr="Súvisiaci obráz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649" y="-5294"/>
            <a:ext cx="3157351" cy="20822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ýsledok vyhľadávania obrázkov pre dopyt uzitkova vo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4650" y="2076910"/>
            <a:ext cx="3157350" cy="18437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ýsledok vyhľadávania obrázkov pre dopyt odpadova vo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7148" y="0"/>
            <a:ext cx="2857500" cy="202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8539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down)">
                                      <p:cBhvr>
                                        <p:cTn id="31" dur="580">
                                          <p:stCondLst>
                                            <p:cond delay="0"/>
                                          </p:stCondLst>
                                        </p:cTn>
                                        <p:tgtEl>
                                          <p:spTgt spid="7">
                                            <p:txEl>
                                              <p:pRg st="0" end="0"/>
                                            </p:txEl>
                                          </p:spTgt>
                                        </p:tgtEl>
                                      </p:cBhvr>
                                    </p:animEffect>
                                    <p:anim calcmode="lin" valueType="num">
                                      <p:cBhvr>
                                        <p:cTn id="32"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xEl>
                                              <p:pRg st="0" end="0"/>
                                            </p:txEl>
                                          </p:spTgt>
                                        </p:tgtEl>
                                      </p:cBhvr>
                                      <p:to x="100000" y="60000"/>
                                    </p:animScale>
                                    <p:animScale>
                                      <p:cBhvr>
                                        <p:cTn id="38" dur="166" decel="50000">
                                          <p:stCondLst>
                                            <p:cond delay="676"/>
                                          </p:stCondLst>
                                        </p:cTn>
                                        <p:tgtEl>
                                          <p:spTgt spid="7">
                                            <p:txEl>
                                              <p:pRg st="0" end="0"/>
                                            </p:txEl>
                                          </p:spTgt>
                                        </p:tgtEl>
                                      </p:cBhvr>
                                      <p:to x="100000" y="100000"/>
                                    </p:animScale>
                                    <p:animScale>
                                      <p:cBhvr>
                                        <p:cTn id="39" dur="26">
                                          <p:stCondLst>
                                            <p:cond delay="1312"/>
                                          </p:stCondLst>
                                        </p:cTn>
                                        <p:tgtEl>
                                          <p:spTgt spid="7">
                                            <p:txEl>
                                              <p:pRg st="0" end="0"/>
                                            </p:txEl>
                                          </p:spTgt>
                                        </p:tgtEl>
                                      </p:cBhvr>
                                      <p:to x="100000" y="80000"/>
                                    </p:animScale>
                                    <p:animScale>
                                      <p:cBhvr>
                                        <p:cTn id="40" dur="166" decel="50000">
                                          <p:stCondLst>
                                            <p:cond delay="1338"/>
                                          </p:stCondLst>
                                        </p:cTn>
                                        <p:tgtEl>
                                          <p:spTgt spid="7">
                                            <p:txEl>
                                              <p:pRg st="0" end="0"/>
                                            </p:txEl>
                                          </p:spTgt>
                                        </p:tgtEl>
                                      </p:cBhvr>
                                      <p:to x="100000" y="100000"/>
                                    </p:animScale>
                                    <p:animScale>
                                      <p:cBhvr>
                                        <p:cTn id="41" dur="26">
                                          <p:stCondLst>
                                            <p:cond delay="1642"/>
                                          </p:stCondLst>
                                        </p:cTn>
                                        <p:tgtEl>
                                          <p:spTgt spid="7">
                                            <p:txEl>
                                              <p:pRg st="0" end="0"/>
                                            </p:txEl>
                                          </p:spTgt>
                                        </p:tgtEl>
                                      </p:cBhvr>
                                      <p:to x="100000" y="90000"/>
                                    </p:animScale>
                                    <p:animScale>
                                      <p:cBhvr>
                                        <p:cTn id="42" dur="166" decel="50000">
                                          <p:stCondLst>
                                            <p:cond delay="1668"/>
                                          </p:stCondLst>
                                        </p:cTn>
                                        <p:tgtEl>
                                          <p:spTgt spid="7">
                                            <p:txEl>
                                              <p:pRg st="0" end="0"/>
                                            </p:txEl>
                                          </p:spTgt>
                                        </p:tgtEl>
                                      </p:cBhvr>
                                      <p:to x="100000" y="100000"/>
                                    </p:animScale>
                                    <p:animScale>
                                      <p:cBhvr>
                                        <p:cTn id="43" dur="26">
                                          <p:stCondLst>
                                            <p:cond delay="1808"/>
                                          </p:stCondLst>
                                        </p:cTn>
                                        <p:tgtEl>
                                          <p:spTgt spid="7">
                                            <p:txEl>
                                              <p:pRg st="0" end="0"/>
                                            </p:txEl>
                                          </p:spTgt>
                                        </p:tgtEl>
                                      </p:cBhvr>
                                      <p:to x="100000" y="95000"/>
                                    </p:animScale>
                                    <p:animScale>
                                      <p:cBhvr>
                                        <p:cTn id="44" dur="166" decel="50000">
                                          <p:stCondLst>
                                            <p:cond delay="1834"/>
                                          </p:stCondLst>
                                        </p:cTn>
                                        <p:tgtEl>
                                          <p:spTgt spid="7">
                                            <p:txEl>
                                              <p:pRg st="0" end="0"/>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102"/>
                                        </p:tgtEl>
                                        <p:attrNameLst>
                                          <p:attrName>style.visibility</p:attrName>
                                        </p:attrNameLst>
                                      </p:cBhvr>
                                      <p:to>
                                        <p:strVal val="visible"/>
                                      </p:to>
                                    </p:set>
                                    <p:animEffect transition="in" filter="fade">
                                      <p:cBhvr>
                                        <p:cTn id="49" dur="1000"/>
                                        <p:tgtEl>
                                          <p:spTgt spid="4102"/>
                                        </p:tgtEl>
                                      </p:cBhvr>
                                    </p:animEffect>
                                    <p:anim calcmode="lin" valueType="num">
                                      <p:cBhvr>
                                        <p:cTn id="50" dur="1000" fill="hold"/>
                                        <p:tgtEl>
                                          <p:spTgt spid="4102"/>
                                        </p:tgtEl>
                                        <p:attrNameLst>
                                          <p:attrName>ppt_x</p:attrName>
                                        </p:attrNameLst>
                                      </p:cBhvr>
                                      <p:tavLst>
                                        <p:tav tm="0">
                                          <p:val>
                                            <p:strVal val="#ppt_x"/>
                                          </p:val>
                                        </p:tav>
                                        <p:tav tm="100000">
                                          <p:val>
                                            <p:strVal val="#ppt_x"/>
                                          </p:val>
                                        </p:tav>
                                      </p:tavLst>
                                    </p:anim>
                                    <p:anim calcmode="lin" valueType="num">
                                      <p:cBhvr>
                                        <p:cTn id="51"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4098"/>
                                        </p:tgtEl>
                                        <p:attrNameLst>
                                          <p:attrName>style.visibility</p:attrName>
                                        </p:attrNameLst>
                                      </p:cBhvr>
                                      <p:to>
                                        <p:strVal val="visible"/>
                                      </p:to>
                                    </p:set>
                                    <p:animEffect transition="in" filter="wheel(1)">
                                      <p:cBhvr>
                                        <p:cTn id="56" dur="2000"/>
                                        <p:tgtEl>
                                          <p:spTgt spid="4098"/>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4100"/>
                                        </p:tgtEl>
                                        <p:attrNameLst>
                                          <p:attrName>style.visibility</p:attrName>
                                        </p:attrNameLst>
                                      </p:cBhvr>
                                      <p:to>
                                        <p:strVal val="visible"/>
                                      </p:to>
                                    </p:set>
                                    <p:anim calcmode="lin" valueType="num">
                                      <p:cBhvr>
                                        <p:cTn id="61" dur="1000" fill="hold"/>
                                        <p:tgtEl>
                                          <p:spTgt spid="4100"/>
                                        </p:tgtEl>
                                        <p:attrNameLst>
                                          <p:attrName>ppt_w</p:attrName>
                                        </p:attrNameLst>
                                      </p:cBhvr>
                                      <p:tavLst>
                                        <p:tav tm="0">
                                          <p:val>
                                            <p:fltVal val="0"/>
                                          </p:val>
                                        </p:tav>
                                        <p:tav tm="100000">
                                          <p:val>
                                            <p:strVal val="#ppt_w"/>
                                          </p:val>
                                        </p:tav>
                                      </p:tavLst>
                                    </p:anim>
                                    <p:anim calcmode="lin" valueType="num">
                                      <p:cBhvr>
                                        <p:cTn id="62" dur="1000" fill="hold"/>
                                        <p:tgtEl>
                                          <p:spTgt spid="4100"/>
                                        </p:tgtEl>
                                        <p:attrNameLst>
                                          <p:attrName>ppt_h</p:attrName>
                                        </p:attrNameLst>
                                      </p:cBhvr>
                                      <p:tavLst>
                                        <p:tav tm="0">
                                          <p:val>
                                            <p:fltVal val="0"/>
                                          </p:val>
                                        </p:tav>
                                        <p:tav tm="100000">
                                          <p:val>
                                            <p:strVal val="#ppt_h"/>
                                          </p:val>
                                        </p:tav>
                                      </p:tavLst>
                                    </p:anim>
                                    <p:anim calcmode="lin" valueType="num">
                                      <p:cBhvr>
                                        <p:cTn id="63" dur="1000" fill="hold"/>
                                        <p:tgtEl>
                                          <p:spTgt spid="4100"/>
                                        </p:tgtEl>
                                        <p:attrNameLst>
                                          <p:attrName>style.rotation</p:attrName>
                                        </p:attrNameLst>
                                      </p:cBhvr>
                                      <p:tavLst>
                                        <p:tav tm="0">
                                          <p:val>
                                            <p:fltVal val="90"/>
                                          </p:val>
                                        </p:tav>
                                        <p:tav tm="100000">
                                          <p:val>
                                            <p:fltVal val="0"/>
                                          </p:val>
                                        </p:tav>
                                      </p:tavLst>
                                    </p:anim>
                                    <p:animEffect transition="in" filter="fade">
                                      <p:cBhvr>
                                        <p:cTn id="64"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0" y="0"/>
            <a:ext cx="6096000" cy="1415772"/>
          </a:xfrm>
          <a:prstGeom prst="rect">
            <a:avLst/>
          </a:prstGeom>
        </p:spPr>
        <p:txBody>
          <a:bodyPr>
            <a:spAutoFit/>
          </a:bodyPr>
          <a:lstStyle/>
          <a:p>
            <a:r>
              <a:rPr lang="sk-SK" sz="5000" b="1" i="0" dirty="0" smtClean="0">
                <a:solidFill>
                  <a:srgbClr val="00B0F0"/>
                </a:solidFill>
                <a:effectLst/>
                <a:latin typeface="Arial" panose="020B0604020202020204" pitchFamily="34" charset="0"/>
              </a:rPr>
              <a:t>Podľa výskytu</a:t>
            </a:r>
          </a:p>
          <a:p>
            <a:r>
              <a:rPr lang="sk-SK" b="0" i="0" dirty="0" smtClean="0">
                <a:solidFill>
                  <a:srgbClr val="222222"/>
                </a:solidFill>
                <a:effectLst/>
                <a:latin typeface="Arial" panose="020B0604020202020204" pitchFamily="34" charset="0"/>
              </a:rPr>
              <a:t/>
            </a:r>
            <a:br>
              <a:rPr lang="sk-SK" b="0" i="0" dirty="0" smtClean="0">
                <a:solidFill>
                  <a:srgbClr val="222222"/>
                </a:solidFill>
                <a:effectLst/>
                <a:latin typeface="Arial" panose="020B0604020202020204" pitchFamily="34" charset="0"/>
              </a:rPr>
            </a:br>
            <a:endParaRPr lang="sk-SK" dirty="0"/>
          </a:p>
        </p:txBody>
      </p:sp>
      <p:sp>
        <p:nvSpPr>
          <p:cNvPr id="5" name="Obdĺžnik 4"/>
          <p:cNvSpPr/>
          <p:nvPr/>
        </p:nvSpPr>
        <p:spPr>
          <a:xfrm>
            <a:off x="84083" y="1243638"/>
            <a:ext cx="6096000" cy="954107"/>
          </a:xfrm>
          <a:prstGeom prst="rect">
            <a:avLst/>
          </a:prstGeom>
        </p:spPr>
        <p:txBody>
          <a:bodyPr>
            <a:spAutoFit/>
          </a:bodyPr>
          <a:lstStyle/>
          <a:p>
            <a:pPr>
              <a:buFont typeface="Arial" panose="020B0604020202020204" pitchFamily="34" charset="0"/>
              <a:buChar char="•"/>
            </a:pPr>
            <a:r>
              <a:rPr lang="sk-SK" sz="2000" b="0" i="0" dirty="0" smtClean="0">
                <a:solidFill>
                  <a:srgbClr val="00B0F0"/>
                </a:solidFill>
                <a:effectLst/>
                <a:latin typeface="Arial" panose="020B0604020202020204" pitchFamily="34" charset="0"/>
              </a:rPr>
              <a:t>povrchová (jazerá, </a:t>
            </a:r>
            <a:r>
              <a:rPr lang="sk-SK" sz="2000" b="0" i="0" dirty="0" err="1" smtClean="0">
                <a:solidFill>
                  <a:srgbClr val="00B0F0"/>
                </a:solidFill>
                <a:effectLst/>
                <a:latin typeface="Arial" panose="020B0604020202020204" pitchFamily="34" charset="0"/>
              </a:rPr>
              <a:t>moria,oceány</a:t>
            </a:r>
            <a:r>
              <a:rPr lang="sk-SK" sz="2000" b="0" i="0" dirty="0" smtClean="0">
                <a:solidFill>
                  <a:srgbClr val="00B0F0"/>
                </a:solidFill>
                <a:effectLst/>
                <a:latin typeface="Arial" panose="020B0604020202020204" pitchFamily="34" charset="0"/>
              </a:rPr>
              <a:t>,...)</a:t>
            </a:r>
          </a:p>
          <a:p>
            <a:r>
              <a:rPr lang="sk-SK" dirty="0" smtClean="0"/>
              <a:t/>
            </a:r>
            <a:br>
              <a:rPr lang="sk-SK" dirty="0" smtClean="0"/>
            </a:br>
            <a:endParaRPr lang="sk-SK" dirty="0"/>
          </a:p>
        </p:txBody>
      </p:sp>
      <p:sp>
        <p:nvSpPr>
          <p:cNvPr id="6" name="Obdĺžnik 5"/>
          <p:cNvSpPr/>
          <p:nvPr/>
        </p:nvSpPr>
        <p:spPr>
          <a:xfrm>
            <a:off x="168166" y="1926810"/>
            <a:ext cx="6096000" cy="954107"/>
          </a:xfrm>
          <a:prstGeom prst="rect">
            <a:avLst/>
          </a:prstGeom>
        </p:spPr>
        <p:txBody>
          <a:bodyPr>
            <a:spAutoFit/>
          </a:bodyPr>
          <a:lstStyle/>
          <a:p>
            <a:pPr>
              <a:buFont typeface="Arial" panose="020B0604020202020204" pitchFamily="34" charset="0"/>
              <a:buChar char="•"/>
            </a:pPr>
            <a:r>
              <a:rPr lang="sk-SK" sz="2000" b="0" i="0" u="none" strike="noStrike" dirty="0" smtClean="0">
                <a:solidFill>
                  <a:srgbClr val="00B0F0"/>
                </a:solidFill>
                <a:effectLst/>
                <a:latin typeface="Arial" panose="020B0604020202020204" pitchFamily="34" charset="0"/>
              </a:rPr>
              <a:t>podzemná</a:t>
            </a:r>
            <a:r>
              <a:rPr lang="sk-SK" sz="2000" b="0" i="0" dirty="0" smtClean="0">
                <a:solidFill>
                  <a:srgbClr val="00B0F0"/>
                </a:solidFill>
                <a:effectLst/>
                <a:latin typeface="Arial" panose="020B0604020202020204" pitchFamily="34" charset="0"/>
              </a:rPr>
              <a:t> - minerálna</a:t>
            </a:r>
          </a:p>
          <a:p>
            <a:r>
              <a:rPr lang="sk-SK" dirty="0" smtClean="0"/>
              <a:t/>
            </a:r>
            <a:br>
              <a:rPr lang="sk-SK" dirty="0" smtClean="0"/>
            </a:br>
            <a:endParaRPr lang="sk-SK" dirty="0"/>
          </a:p>
        </p:txBody>
      </p:sp>
      <p:sp>
        <p:nvSpPr>
          <p:cNvPr id="7" name="Obdĺžnik 6"/>
          <p:cNvSpPr/>
          <p:nvPr/>
        </p:nvSpPr>
        <p:spPr>
          <a:xfrm>
            <a:off x="168166" y="2609982"/>
            <a:ext cx="6096000" cy="954107"/>
          </a:xfrm>
          <a:prstGeom prst="rect">
            <a:avLst/>
          </a:prstGeom>
        </p:spPr>
        <p:txBody>
          <a:bodyPr>
            <a:spAutoFit/>
          </a:bodyPr>
          <a:lstStyle/>
          <a:p>
            <a:pPr>
              <a:buFont typeface="Arial" panose="020B0604020202020204" pitchFamily="34" charset="0"/>
              <a:buChar char="•"/>
            </a:pPr>
            <a:r>
              <a:rPr lang="sk-SK" sz="2000" b="0" i="0" dirty="0" smtClean="0">
                <a:solidFill>
                  <a:srgbClr val="00B0F0"/>
                </a:solidFill>
                <a:effectLst/>
                <a:latin typeface="Arial" panose="020B0604020202020204" pitchFamily="34" charset="0"/>
              </a:rPr>
              <a:t>zrážková (dážď, sneh,...)</a:t>
            </a:r>
          </a:p>
          <a:p>
            <a:r>
              <a:rPr lang="sk-SK" dirty="0" smtClean="0"/>
              <a:t/>
            </a:r>
            <a:br>
              <a:rPr lang="sk-SK" dirty="0" smtClean="0"/>
            </a:br>
            <a:endParaRPr lang="sk-SK" dirty="0"/>
          </a:p>
        </p:txBody>
      </p:sp>
      <p:pic>
        <p:nvPicPr>
          <p:cNvPr id="5122" name="Picture 2" descr="Výsledok vyhľadávania obrázkov pre dopyt povrchová v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302" y="4219299"/>
            <a:ext cx="5469691" cy="26386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úvisiaci obráz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993" y="4219300"/>
            <a:ext cx="4579007" cy="26386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Výsledok vyhľadávania obrázkov pre dopyt zrazkova vo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75" y="1028424"/>
            <a:ext cx="4619625" cy="3190876"/>
          </a:xfrm>
          <a:prstGeom prst="rect">
            <a:avLst/>
          </a:prstGeom>
          <a:noFill/>
          <a:extLst>
            <a:ext uri="{909E8E84-426E-40DD-AFC4-6F175D3DCCD1}">
              <a14:hiddenFill xmlns:a14="http://schemas.microsoft.com/office/drawing/2010/main">
                <a:solidFill>
                  <a:srgbClr val="FFFFFF"/>
                </a:solidFill>
              </a14:hiddenFill>
            </a:ext>
          </a:extLst>
        </p:spPr>
      </p:pic>
      <p:sp>
        <p:nvSpPr>
          <p:cNvPr id="2" name="Polovičný rám 1"/>
          <p:cNvSpPr/>
          <p:nvPr/>
        </p:nvSpPr>
        <p:spPr>
          <a:xfrm>
            <a:off x="1891862" y="3976326"/>
            <a:ext cx="756745" cy="1608082"/>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spTree>
    <p:extLst>
      <p:ext uri="{BB962C8B-B14F-4D97-AF65-F5344CB8AC3E}">
        <p14:creationId xmlns:p14="http://schemas.microsoft.com/office/powerpoint/2010/main" val="3071275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randombar(horizontal)">
                                      <p:cBhvr>
                                        <p:cTn id="32" dur="500"/>
                                        <p:tgtEl>
                                          <p:spTgt spid="51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5126"/>
                                        </p:tgtEl>
                                        <p:attrNameLst>
                                          <p:attrName>style.visibility</p:attrName>
                                        </p:attrNameLst>
                                      </p:cBhvr>
                                      <p:to>
                                        <p:strVal val="visible"/>
                                      </p:to>
                                    </p:set>
                                    <p:animEffect transition="in" filter="wipe(down)">
                                      <p:cBhvr>
                                        <p:cTn id="42" dur="580">
                                          <p:stCondLst>
                                            <p:cond delay="0"/>
                                          </p:stCondLst>
                                        </p:cTn>
                                        <p:tgtEl>
                                          <p:spTgt spid="5126"/>
                                        </p:tgtEl>
                                      </p:cBhvr>
                                    </p:animEffect>
                                    <p:anim calcmode="lin" valueType="num">
                                      <p:cBhvr>
                                        <p:cTn id="43" dur="1822" tmFilter="0,0; 0.14,0.36; 0.43,0.73; 0.71,0.91; 1.0,1.0">
                                          <p:stCondLst>
                                            <p:cond delay="0"/>
                                          </p:stCondLst>
                                        </p:cTn>
                                        <p:tgtEl>
                                          <p:spTgt spid="512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12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12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12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126"/>
                                        </p:tgtEl>
                                        <p:attrNameLst>
                                          <p:attrName>ppt_y</p:attrName>
                                        </p:attrNameLst>
                                      </p:cBhvr>
                                      <p:tavLst>
                                        <p:tav tm="0" fmla="#ppt_y-sin(pi*$)/81">
                                          <p:val>
                                            <p:fltVal val="0"/>
                                          </p:val>
                                        </p:tav>
                                        <p:tav tm="100000">
                                          <p:val>
                                            <p:fltVal val="1"/>
                                          </p:val>
                                        </p:tav>
                                      </p:tavLst>
                                    </p:anim>
                                    <p:animScale>
                                      <p:cBhvr>
                                        <p:cTn id="48" dur="26">
                                          <p:stCondLst>
                                            <p:cond delay="650"/>
                                          </p:stCondLst>
                                        </p:cTn>
                                        <p:tgtEl>
                                          <p:spTgt spid="5126"/>
                                        </p:tgtEl>
                                      </p:cBhvr>
                                      <p:to x="100000" y="60000"/>
                                    </p:animScale>
                                    <p:animScale>
                                      <p:cBhvr>
                                        <p:cTn id="49" dur="166" decel="50000">
                                          <p:stCondLst>
                                            <p:cond delay="676"/>
                                          </p:stCondLst>
                                        </p:cTn>
                                        <p:tgtEl>
                                          <p:spTgt spid="5126"/>
                                        </p:tgtEl>
                                      </p:cBhvr>
                                      <p:to x="100000" y="100000"/>
                                    </p:animScale>
                                    <p:animScale>
                                      <p:cBhvr>
                                        <p:cTn id="50" dur="26">
                                          <p:stCondLst>
                                            <p:cond delay="1312"/>
                                          </p:stCondLst>
                                        </p:cTn>
                                        <p:tgtEl>
                                          <p:spTgt spid="5126"/>
                                        </p:tgtEl>
                                      </p:cBhvr>
                                      <p:to x="100000" y="80000"/>
                                    </p:animScale>
                                    <p:animScale>
                                      <p:cBhvr>
                                        <p:cTn id="51" dur="166" decel="50000">
                                          <p:stCondLst>
                                            <p:cond delay="1338"/>
                                          </p:stCondLst>
                                        </p:cTn>
                                        <p:tgtEl>
                                          <p:spTgt spid="5126"/>
                                        </p:tgtEl>
                                      </p:cBhvr>
                                      <p:to x="100000" y="100000"/>
                                    </p:animScale>
                                    <p:animScale>
                                      <p:cBhvr>
                                        <p:cTn id="52" dur="26">
                                          <p:stCondLst>
                                            <p:cond delay="1642"/>
                                          </p:stCondLst>
                                        </p:cTn>
                                        <p:tgtEl>
                                          <p:spTgt spid="5126"/>
                                        </p:tgtEl>
                                      </p:cBhvr>
                                      <p:to x="100000" y="90000"/>
                                    </p:animScale>
                                    <p:animScale>
                                      <p:cBhvr>
                                        <p:cTn id="53" dur="166" decel="50000">
                                          <p:stCondLst>
                                            <p:cond delay="1668"/>
                                          </p:stCondLst>
                                        </p:cTn>
                                        <p:tgtEl>
                                          <p:spTgt spid="5126"/>
                                        </p:tgtEl>
                                      </p:cBhvr>
                                      <p:to x="100000" y="100000"/>
                                    </p:animScale>
                                    <p:animScale>
                                      <p:cBhvr>
                                        <p:cTn id="54" dur="26">
                                          <p:stCondLst>
                                            <p:cond delay="1808"/>
                                          </p:stCondLst>
                                        </p:cTn>
                                        <p:tgtEl>
                                          <p:spTgt spid="5126"/>
                                        </p:tgtEl>
                                      </p:cBhvr>
                                      <p:to x="100000" y="95000"/>
                                    </p:animScale>
                                    <p:animScale>
                                      <p:cBhvr>
                                        <p:cTn id="55" dur="166" decel="50000">
                                          <p:stCondLst>
                                            <p:cond delay="1834"/>
                                          </p:stCondLst>
                                        </p:cTn>
                                        <p:tgtEl>
                                          <p:spTgt spid="5126"/>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5124"/>
                                        </p:tgtEl>
                                        <p:attrNameLst>
                                          <p:attrName>style.visibility</p:attrName>
                                        </p:attrNameLst>
                                      </p:cBhvr>
                                      <p:to>
                                        <p:strVal val="visible"/>
                                      </p:to>
                                    </p:set>
                                    <p:anim calcmode="lin" valueType="num">
                                      <p:cBhvr>
                                        <p:cTn id="60" dur="1000" fill="hold"/>
                                        <p:tgtEl>
                                          <p:spTgt spid="5124"/>
                                        </p:tgtEl>
                                        <p:attrNameLst>
                                          <p:attrName>ppt_w</p:attrName>
                                        </p:attrNameLst>
                                      </p:cBhvr>
                                      <p:tavLst>
                                        <p:tav tm="0">
                                          <p:val>
                                            <p:fltVal val="0"/>
                                          </p:val>
                                        </p:tav>
                                        <p:tav tm="100000">
                                          <p:val>
                                            <p:strVal val="#ppt_w"/>
                                          </p:val>
                                        </p:tav>
                                      </p:tavLst>
                                    </p:anim>
                                    <p:anim calcmode="lin" valueType="num">
                                      <p:cBhvr>
                                        <p:cTn id="61" dur="1000" fill="hold"/>
                                        <p:tgtEl>
                                          <p:spTgt spid="5124"/>
                                        </p:tgtEl>
                                        <p:attrNameLst>
                                          <p:attrName>ppt_h</p:attrName>
                                        </p:attrNameLst>
                                      </p:cBhvr>
                                      <p:tavLst>
                                        <p:tav tm="0">
                                          <p:val>
                                            <p:fltVal val="0"/>
                                          </p:val>
                                        </p:tav>
                                        <p:tav tm="100000">
                                          <p:val>
                                            <p:strVal val="#ppt_h"/>
                                          </p:val>
                                        </p:tav>
                                      </p:tavLst>
                                    </p:anim>
                                    <p:anim calcmode="lin" valueType="num">
                                      <p:cBhvr>
                                        <p:cTn id="62" dur="1000" fill="hold"/>
                                        <p:tgtEl>
                                          <p:spTgt spid="5124"/>
                                        </p:tgtEl>
                                        <p:attrNameLst>
                                          <p:attrName>style.rotation</p:attrName>
                                        </p:attrNameLst>
                                      </p:cBhvr>
                                      <p:tavLst>
                                        <p:tav tm="0">
                                          <p:val>
                                            <p:fltVal val="90"/>
                                          </p:val>
                                        </p:tav>
                                        <p:tav tm="100000">
                                          <p:val>
                                            <p:fltVal val="0"/>
                                          </p:val>
                                        </p:tav>
                                      </p:tavLst>
                                    </p:anim>
                                    <p:animEffect transition="in" filter="fade">
                                      <p:cBhvr>
                                        <p:cTn id="63"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0515600" cy="1325563"/>
          </a:xfrm>
        </p:spPr>
        <p:txBody>
          <a:bodyPr/>
          <a:lstStyle/>
          <a:p>
            <a:r>
              <a:rPr lang="sk-SK" dirty="0" smtClean="0">
                <a:solidFill>
                  <a:srgbClr val="00B0F0"/>
                </a:solidFill>
              </a:rPr>
              <a:t>Kolobeh vody v prírode</a:t>
            </a:r>
            <a:endParaRPr lang="sk-SK" dirty="0">
              <a:solidFill>
                <a:srgbClr val="00B0F0"/>
              </a:solidFill>
            </a:endParaRPr>
          </a:p>
        </p:txBody>
      </p:sp>
      <p:sp>
        <p:nvSpPr>
          <p:cNvPr id="5" name="Obdĺžnik 4"/>
          <p:cNvSpPr/>
          <p:nvPr/>
        </p:nvSpPr>
        <p:spPr>
          <a:xfrm>
            <a:off x="0" y="1530469"/>
            <a:ext cx="12192000" cy="1200329"/>
          </a:xfrm>
          <a:prstGeom prst="rect">
            <a:avLst/>
          </a:prstGeom>
        </p:spPr>
        <p:txBody>
          <a:bodyPr wrap="square">
            <a:spAutoFit/>
          </a:bodyPr>
          <a:lstStyle/>
          <a:p>
            <a:r>
              <a:rPr lang="sk-SK" dirty="0">
                <a:solidFill>
                  <a:srgbClr val="00B0F0"/>
                </a:solidFill>
                <a:latin typeface="Arial" panose="020B0604020202020204" pitchFamily="34" charset="0"/>
              </a:rPr>
              <a:t>Zem prijíma žiarenie zo Slnka, zemský povrch sa zahrieva, voda sa premieňa na paru, ktorá vystupuje do atmosféry. V chladnejšom prostredí atmosféry sa vodné pary kondenzujú, tvoria oblaky, v kvapalnej alebo tuhej forme padajú na zemský povrch a začnú po ňom ihneď stekať alebo do neho vnikať. Časť spadnutých zrážok sa vyparí a pokračuje naďalej v obehu.</a:t>
            </a:r>
            <a:endParaRPr lang="sk-SK" dirty="0">
              <a:solidFill>
                <a:srgbClr val="00B0F0"/>
              </a:solidFill>
            </a:endParaRPr>
          </a:p>
        </p:txBody>
      </p:sp>
      <p:pic>
        <p:nvPicPr>
          <p:cNvPr id="2052" name="Picture 4" descr="Súvisiaci obráz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893" y="3050298"/>
            <a:ext cx="6638925" cy="33242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9" name="Zalomená spojnica 8"/>
          <p:cNvCxnSpPr>
            <a:endCxn id="2052" idx="1"/>
          </p:cNvCxnSpPr>
          <p:nvPr/>
        </p:nvCxnSpPr>
        <p:spPr>
          <a:xfrm rot="16200000" flipH="1">
            <a:off x="2499209" y="2554187"/>
            <a:ext cx="993617" cy="97224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89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 calcmode="lin" valueType="num">
                                      <p:cBhvr additive="base">
                                        <p:cTn id="20" dur="500" fill="hold"/>
                                        <p:tgtEl>
                                          <p:spTgt spid="2052"/>
                                        </p:tgtEl>
                                        <p:attrNameLst>
                                          <p:attrName>ppt_x</p:attrName>
                                        </p:attrNameLst>
                                      </p:cBhvr>
                                      <p:tavLst>
                                        <p:tav tm="0">
                                          <p:val>
                                            <p:strVal val="#ppt_x"/>
                                          </p:val>
                                        </p:tav>
                                        <p:tav tm="100000">
                                          <p:val>
                                            <p:strVal val="#ppt_x"/>
                                          </p:val>
                                        </p:tav>
                                      </p:tavLst>
                                    </p:anim>
                                    <p:anim calcmode="lin" valueType="num">
                                      <p:cBhvr additive="base">
                                        <p:cTn id="21"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6558" y="648904"/>
            <a:ext cx="10515600" cy="1325563"/>
          </a:xfrm>
        </p:spPr>
        <p:txBody>
          <a:bodyPr>
            <a:normAutofit fontScale="90000"/>
          </a:bodyPr>
          <a:lstStyle/>
          <a:p>
            <a:r>
              <a:rPr lang="sk-SK" dirty="0">
                <a:solidFill>
                  <a:srgbClr val="00B0F0"/>
                </a:solidFill>
              </a:rPr>
              <a:t>Voda v </a:t>
            </a:r>
            <a:r>
              <a:rPr lang="sk-SK" dirty="0" smtClean="0">
                <a:solidFill>
                  <a:srgbClr val="00B0F0"/>
                </a:solidFill>
              </a:rPr>
              <a:t>prírode</a:t>
            </a:r>
            <a:r>
              <a:rPr lang="sk-SK" dirty="0">
                <a:solidFill>
                  <a:srgbClr val="00B0F0"/>
                </a:solidFill>
              </a:rPr>
              <a:t/>
            </a:r>
            <a:br>
              <a:rPr lang="sk-SK" dirty="0">
                <a:solidFill>
                  <a:srgbClr val="00B0F0"/>
                </a:solidFill>
              </a:rPr>
            </a:br>
            <a:r>
              <a:rPr lang="sk-SK" dirty="0">
                <a:solidFill>
                  <a:srgbClr val="00B0F0"/>
                </a:solidFill>
              </a:rPr>
              <a:t/>
            </a:r>
            <a:br>
              <a:rPr lang="sk-SK" dirty="0">
                <a:solidFill>
                  <a:srgbClr val="00B0F0"/>
                </a:solidFill>
              </a:rPr>
            </a:br>
            <a:endParaRPr lang="sk-SK" dirty="0">
              <a:solidFill>
                <a:srgbClr val="00B0F0"/>
              </a:solidFill>
            </a:endParaRPr>
          </a:p>
        </p:txBody>
      </p:sp>
      <p:sp>
        <p:nvSpPr>
          <p:cNvPr id="4" name="Obdĺžnik 3"/>
          <p:cNvSpPr/>
          <p:nvPr/>
        </p:nvSpPr>
        <p:spPr>
          <a:xfrm>
            <a:off x="186558" y="1420469"/>
            <a:ext cx="1422184" cy="553998"/>
          </a:xfrm>
          <a:prstGeom prst="rect">
            <a:avLst/>
          </a:prstGeom>
        </p:spPr>
        <p:txBody>
          <a:bodyPr wrap="none">
            <a:spAutoFit/>
          </a:bodyPr>
          <a:lstStyle/>
          <a:p>
            <a:r>
              <a:rPr lang="sk-SK" sz="3000" b="1" dirty="0" smtClean="0">
                <a:solidFill>
                  <a:srgbClr val="00B0F0"/>
                </a:solidFill>
                <a:latin typeface="Arial" panose="020B0604020202020204" pitchFamily="34" charset="0"/>
              </a:rPr>
              <a:t>Výskyt</a:t>
            </a:r>
            <a:endParaRPr lang="sk-SK" sz="3000" b="1" i="0" dirty="0">
              <a:solidFill>
                <a:srgbClr val="00B0F0"/>
              </a:solidFill>
              <a:effectLst/>
              <a:latin typeface="Arial" panose="020B0604020202020204" pitchFamily="34" charset="0"/>
            </a:endParaRPr>
          </a:p>
        </p:txBody>
      </p:sp>
      <p:sp>
        <p:nvSpPr>
          <p:cNvPr id="5" name="Obdĺžnik 4"/>
          <p:cNvSpPr/>
          <p:nvPr/>
        </p:nvSpPr>
        <p:spPr>
          <a:xfrm>
            <a:off x="186558" y="2145867"/>
            <a:ext cx="6096000" cy="1200329"/>
          </a:xfrm>
          <a:prstGeom prst="rect">
            <a:avLst/>
          </a:prstGeom>
        </p:spPr>
        <p:txBody>
          <a:bodyPr>
            <a:spAutoFit/>
          </a:bodyPr>
          <a:lstStyle/>
          <a:p>
            <a:r>
              <a:rPr lang="sk-SK" dirty="0">
                <a:solidFill>
                  <a:srgbClr val="FF0000"/>
                </a:solidFill>
                <a:latin typeface="Bodoni MT Black" panose="02070A03080606020203" pitchFamily="18" charset="0"/>
              </a:rPr>
              <a:t>Voda sa v prírode voľne vyskytuje vo všetkých troch skupenstvách.</a:t>
            </a:r>
          </a:p>
          <a:p>
            <a:r>
              <a:rPr lang="sk-SK" dirty="0"/>
              <a:t/>
            </a:r>
            <a:br>
              <a:rPr lang="sk-SK" dirty="0"/>
            </a:br>
            <a:endParaRPr lang="sk-SK" dirty="0"/>
          </a:p>
        </p:txBody>
      </p:sp>
      <p:sp>
        <p:nvSpPr>
          <p:cNvPr id="6" name="Obdĺžnik 5"/>
          <p:cNvSpPr/>
          <p:nvPr/>
        </p:nvSpPr>
        <p:spPr>
          <a:xfrm>
            <a:off x="186558" y="3240597"/>
            <a:ext cx="1076257" cy="553998"/>
          </a:xfrm>
          <a:prstGeom prst="rect">
            <a:avLst/>
          </a:prstGeom>
        </p:spPr>
        <p:txBody>
          <a:bodyPr wrap="none">
            <a:spAutoFit/>
          </a:bodyPr>
          <a:lstStyle/>
          <a:p>
            <a:r>
              <a:rPr lang="sk-SK" sz="3000" b="1" dirty="0">
                <a:solidFill>
                  <a:srgbClr val="00B0F0"/>
                </a:solidFill>
                <a:latin typeface="Arial" panose="020B0604020202020204" pitchFamily="34" charset="0"/>
              </a:rPr>
              <a:t>Tuhé</a:t>
            </a:r>
            <a:endParaRPr lang="sk-SK" sz="3000" b="1" i="0" dirty="0">
              <a:solidFill>
                <a:srgbClr val="00B0F0"/>
              </a:solidFill>
              <a:effectLst/>
              <a:latin typeface="Arial" panose="020B0604020202020204" pitchFamily="34" charset="0"/>
            </a:endParaRPr>
          </a:p>
        </p:txBody>
      </p:sp>
      <p:sp>
        <p:nvSpPr>
          <p:cNvPr id="7" name="Obdĺžnik 6"/>
          <p:cNvSpPr/>
          <p:nvPr/>
        </p:nvSpPr>
        <p:spPr>
          <a:xfrm>
            <a:off x="0" y="3794595"/>
            <a:ext cx="5612524" cy="3139321"/>
          </a:xfrm>
          <a:prstGeom prst="rect">
            <a:avLst/>
          </a:prstGeom>
        </p:spPr>
        <p:txBody>
          <a:bodyPr wrap="square">
            <a:spAutoFit/>
          </a:bodyPr>
          <a:lstStyle/>
          <a:p>
            <a:r>
              <a:rPr lang="sk-SK" dirty="0">
                <a:solidFill>
                  <a:srgbClr val="00B0F0"/>
                </a:solidFill>
                <a:latin typeface="Arial" panose="020B0604020202020204" pitchFamily="34" charset="0"/>
              </a:rPr>
              <a:t>Voda sa v podobe </a:t>
            </a:r>
            <a:r>
              <a:rPr lang="sk-SK" dirty="0" smtClean="0">
                <a:solidFill>
                  <a:srgbClr val="00B0F0"/>
                </a:solidFill>
                <a:latin typeface="Arial" panose="020B0604020202020204" pitchFamily="34" charset="0"/>
              </a:rPr>
              <a:t>ľadu a</a:t>
            </a:r>
            <a:r>
              <a:rPr lang="sk-SK" dirty="0">
                <a:solidFill>
                  <a:srgbClr val="00B0F0"/>
                </a:solidFill>
                <a:latin typeface="Arial" panose="020B0604020202020204" pitchFamily="34" charset="0"/>
              </a:rPr>
              <a:t> snehu vyskytuje vo veľkých nadmorských výškach, pričom výška, v akej sa ľad so snehom prirodzene nachádza sa smerom k pólom postupne znižuje. Takmer celá plocha Antarktídy a Arktídy je väčšinu roka zaľadnená. Taktiež sa sneh a ľad vo veľkom množstve vyskytujú v miernom pásme v období zimy, kedy kvapalná voda samovoľne zamŕza a zrážky sú v podobe snehu.</a:t>
            </a:r>
          </a:p>
          <a:p>
            <a:r>
              <a:rPr lang="sk-SK" dirty="0"/>
              <a:t/>
            </a:r>
            <a:br>
              <a:rPr lang="sk-SK" dirty="0"/>
            </a:br>
            <a:endParaRPr lang="sk-SK" dirty="0"/>
          </a:p>
        </p:txBody>
      </p:sp>
      <p:sp>
        <p:nvSpPr>
          <p:cNvPr id="8" name="Obdĺžnik 7"/>
          <p:cNvSpPr/>
          <p:nvPr/>
        </p:nvSpPr>
        <p:spPr>
          <a:xfrm>
            <a:off x="8808691" y="527318"/>
            <a:ext cx="1893467" cy="553998"/>
          </a:xfrm>
          <a:prstGeom prst="rect">
            <a:avLst/>
          </a:prstGeom>
        </p:spPr>
        <p:txBody>
          <a:bodyPr wrap="none">
            <a:spAutoFit/>
          </a:bodyPr>
          <a:lstStyle/>
          <a:p>
            <a:r>
              <a:rPr lang="sk-SK" sz="3000" b="1" dirty="0">
                <a:solidFill>
                  <a:srgbClr val="00B0F0"/>
                </a:solidFill>
                <a:latin typeface="Arial" panose="020B0604020202020204" pitchFamily="34" charset="0"/>
              </a:rPr>
              <a:t>Kvapalné</a:t>
            </a:r>
            <a:endParaRPr lang="sk-SK" sz="3000" b="1" i="0" dirty="0">
              <a:solidFill>
                <a:srgbClr val="00B0F0"/>
              </a:solidFill>
              <a:effectLst/>
              <a:latin typeface="Arial" panose="020B0604020202020204" pitchFamily="34" charset="0"/>
            </a:endParaRPr>
          </a:p>
        </p:txBody>
      </p:sp>
      <p:sp>
        <p:nvSpPr>
          <p:cNvPr id="9" name="Obdĺžnik 8"/>
          <p:cNvSpPr/>
          <p:nvPr/>
        </p:nvSpPr>
        <p:spPr>
          <a:xfrm>
            <a:off x="6852745" y="1081316"/>
            <a:ext cx="5339255" cy="2585323"/>
          </a:xfrm>
          <a:prstGeom prst="rect">
            <a:avLst/>
          </a:prstGeom>
        </p:spPr>
        <p:txBody>
          <a:bodyPr wrap="square">
            <a:spAutoFit/>
          </a:bodyPr>
          <a:lstStyle/>
          <a:p>
            <a:r>
              <a:rPr lang="sk-SK" dirty="0">
                <a:solidFill>
                  <a:srgbClr val="00B0F0"/>
                </a:solidFill>
                <a:latin typeface="Arial" panose="020B0604020202020204" pitchFamily="34" charset="0"/>
              </a:rPr>
              <a:t>V kvapalnom skupenstve sa na Zemi voda vyskytuje v najväčšom množstve. Bežne sa vyskytuje v podobe jazier, riek, potokov, oceánov a morí, nachádza sa v pôde aj v močiaroch. Väčšina vody sa nachádza v oceánoch v podobe slanej vody, pričom pokrýva 71% svetového povrchu.</a:t>
            </a:r>
          </a:p>
          <a:p>
            <a:r>
              <a:rPr lang="sk-SK" dirty="0"/>
              <a:t/>
            </a:r>
            <a:br>
              <a:rPr lang="sk-SK" dirty="0"/>
            </a:br>
            <a:endParaRPr lang="sk-SK" dirty="0"/>
          </a:p>
        </p:txBody>
      </p:sp>
      <p:sp>
        <p:nvSpPr>
          <p:cNvPr id="10" name="Obdĺžnik 9"/>
          <p:cNvSpPr/>
          <p:nvPr/>
        </p:nvSpPr>
        <p:spPr>
          <a:xfrm>
            <a:off x="8915096" y="3265277"/>
            <a:ext cx="1446230" cy="553998"/>
          </a:xfrm>
          <a:prstGeom prst="rect">
            <a:avLst/>
          </a:prstGeom>
        </p:spPr>
        <p:txBody>
          <a:bodyPr wrap="none">
            <a:spAutoFit/>
          </a:bodyPr>
          <a:lstStyle/>
          <a:p>
            <a:r>
              <a:rPr lang="sk-SK" sz="3000" b="1" dirty="0">
                <a:solidFill>
                  <a:srgbClr val="00B0F0"/>
                </a:solidFill>
                <a:latin typeface="Arial" panose="020B0604020202020204" pitchFamily="34" charset="0"/>
              </a:rPr>
              <a:t>Plynné</a:t>
            </a:r>
            <a:endParaRPr lang="sk-SK" sz="3000" b="1" i="0" dirty="0">
              <a:solidFill>
                <a:srgbClr val="00B0F0"/>
              </a:solidFill>
              <a:effectLst/>
              <a:latin typeface="Arial" panose="020B0604020202020204" pitchFamily="34" charset="0"/>
            </a:endParaRPr>
          </a:p>
        </p:txBody>
      </p:sp>
      <p:sp>
        <p:nvSpPr>
          <p:cNvPr id="11" name="Obdĺžnik 10"/>
          <p:cNvSpPr/>
          <p:nvPr/>
        </p:nvSpPr>
        <p:spPr>
          <a:xfrm>
            <a:off x="6169572" y="3909756"/>
            <a:ext cx="6096000" cy="1200329"/>
          </a:xfrm>
          <a:prstGeom prst="rect">
            <a:avLst/>
          </a:prstGeom>
        </p:spPr>
        <p:txBody>
          <a:bodyPr>
            <a:spAutoFit/>
          </a:bodyPr>
          <a:lstStyle/>
          <a:p>
            <a:r>
              <a:rPr lang="pl-PL" dirty="0">
                <a:solidFill>
                  <a:srgbClr val="00B0F0"/>
                </a:solidFill>
                <a:latin typeface="Arial" panose="020B0604020202020204" pitchFamily="34" charset="0"/>
              </a:rPr>
              <a:t>Vodná para sa nachádza v atmosfére a jej zastúpenie sa pohybuje od 1 do 4 percent.</a:t>
            </a:r>
          </a:p>
          <a:p>
            <a:r>
              <a:rPr lang="pl-PL" dirty="0"/>
              <a:t/>
            </a:r>
            <a:br>
              <a:rPr lang="pl-PL" dirty="0"/>
            </a:br>
            <a:endParaRPr lang="sk-SK" dirty="0"/>
          </a:p>
        </p:txBody>
      </p:sp>
      <p:pic>
        <p:nvPicPr>
          <p:cNvPr id="3074" name="Picture 2" descr="Výsledok vyhľadávania obrázkov pre dopyt plynne skupenstv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8968" y="4986209"/>
            <a:ext cx="2493032" cy="18717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úvisiaci obráz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156" y="4986209"/>
            <a:ext cx="2595812" cy="18857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ýsledok vyhľadávania obrázkov pre dopyt kvapalne skupenstv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3708" y="5875283"/>
            <a:ext cx="1539448" cy="98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0530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heel(1)">
                                      <p:cBhvr>
                                        <p:cTn id="34" dur="20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wheel(1)">
                                      <p:cBhvr>
                                        <p:cTn id="39" dur="2000"/>
                                        <p:tgtEl>
                                          <p:spTgt spid="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2000"/>
                                        <p:tgtEl>
                                          <p:spTgt spid="9">
                                            <p:txEl>
                                              <p:pRg st="0" end="0"/>
                                            </p:txEl>
                                          </p:spTgt>
                                        </p:tgtEl>
                                      </p:cBhvr>
                                    </p:animEffect>
                                    <p:anim calcmode="lin" valueType="num">
                                      <p:cBhvr>
                                        <p:cTn id="45"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46"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fade">
                                      <p:cBhvr>
                                        <p:cTn id="51" dur="1000"/>
                                        <p:tgtEl>
                                          <p:spTgt spid="10">
                                            <p:txEl>
                                              <p:pRg st="0" end="0"/>
                                            </p:txEl>
                                          </p:spTgt>
                                        </p:tgtEl>
                                      </p:cBhvr>
                                    </p:animEffect>
                                    <p:anim calcmode="lin" valueType="num">
                                      <p:cBhvr>
                                        <p:cTn id="5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1">
                                            <p:txEl>
                                              <p:pRg st="0" end="0"/>
                                            </p:txEl>
                                          </p:spTgt>
                                        </p:tgtEl>
                                        <p:attrNameLst>
                                          <p:attrName>style.visibility</p:attrName>
                                        </p:attrNameLst>
                                      </p:cBhvr>
                                      <p:to>
                                        <p:strVal val="visible"/>
                                      </p:to>
                                    </p:set>
                                    <p:animEffect transition="in" filter="barn(inVertical)">
                                      <p:cBhvr>
                                        <p:cTn id="58" dur="500"/>
                                        <p:tgtEl>
                                          <p:spTgt spid="11">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076"/>
                                        </p:tgtEl>
                                        <p:attrNameLst>
                                          <p:attrName>style.visibility</p:attrName>
                                        </p:attrNameLst>
                                      </p:cBhvr>
                                      <p:to>
                                        <p:strVal val="visible"/>
                                      </p:to>
                                    </p:set>
                                    <p:anim calcmode="lin" valueType="num">
                                      <p:cBhvr>
                                        <p:cTn id="63" dur="1000" fill="hold"/>
                                        <p:tgtEl>
                                          <p:spTgt spid="3076"/>
                                        </p:tgtEl>
                                        <p:attrNameLst>
                                          <p:attrName>ppt_w</p:attrName>
                                        </p:attrNameLst>
                                      </p:cBhvr>
                                      <p:tavLst>
                                        <p:tav tm="0">
                                          <p:val>
                                            <p:fltVal val="0"/>
                                          </p:val>
                                        </p:tav>
                                        <p:tav tm="100000">
                                          <p:val>
                                            <p:strVal val="#ppt_w"/>
                                          </p:val>
                                        </p:tav>
                                      </p:tavLst>
                                    </p:anim>
                                    <p:anim calcmode="lin" valueType="num">
                                      <p:cBhvr>
                                        <p:cTn id="64" dur="1000" fill="hold"/>
                                        <p:tgtEl>
                                          <p:spTgt spid="3076"/>
                                        </p:tgtEl>
                                        <p:attrNameLst>
                                          <p:attrName>ppt_h</p:attrName>
                                        </p:attrNameLst>
                                      </p:cBhvr>
                                      <p:tavLst>
                                        <p:tav tm="0">
                                          <p:val>
                                            <p:fltVal val="0"/>
                                          </p:val>
                                        </p:tav>
                                        <p:tav tm="100000">
                                          <p:val>
                                            <p:strVal val="#ppt_h"/>
                                          </p:val>
                                        </p:tav>
                                      </p:tavLst>
                                    </p:anim>
                                    <p:anim calcmode="lin" valueType="num">
                                      <p:cBhvr>
                                        <p:cTn id="65" dur="1000" fill="hold"/>
                                        <p:tgtEl>
                                          <p:spTgt spid="3076"/>
                                        </p:tgtEl>
                                        <p:attrNameLst>
                                          <p:attrName>style.rotation</p:attrName>
                                        </p:attrNameLst>
                                      </p:cBhvr>
                                      <p:tavLst>
                                        <p:tav tm="0">
                                          <p:val>
                                            <p:fltVal val="90"/>
                                          </p:val>
                                        </p:tav>
                                        <p:tav tm="100000">
                                          <p:val>
                                            <p:fltVal val="0"/>
                                          </p:val>
                                        </p:tav>
                                      </p:tavLst>
                                    </p:anim>
                                    <p:animEffect transition="in" filter="fade">
                                      <p:cBhvr>
                                        <p:cTn id="66" dur="1000"/>
                                        <p:tgtEl>
                                          <p:spTgt spid="3076"/>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3078"/>
                                        </p:tgtEl>
                                        <p:attrNameLst>
                                          <p:attrName>style.visibility</p:attrName>
                                        </p:attrNameLst>
                                      </p:cBhvr>
                                      <p:to>
                                        <p:strVal val="visible"/>
                                      </p:to>
                                    </p:set>
                                    <p:animEffect transition="in" filter="wheel(1)">
                                      <p:cBhvr>
                                        <p:cTn id="71" dur="2000"/>
                                        <p:tgtEl>
                                          <p:spTgt spid="3078"/>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3074"/>
                                        </p:tgtEl>
                                        <p:attrNameLst>
                                          <p:attrName>style.visibility</p:attrName>
                                        </p:attrNameLst>
                                      </p:cBhvr>
                                      <p:to>
                                        <p:strVal val="visible"/>
                                      </p:to>
                                    </p:set>
                                    <p:animEffect transition="in" filter="wipe(down)">
                                      <p:cBhvr>
                                        <p:cTn id="76" dur="580">
                                          <p:stCondLst>
                                            <p:cond delay="0"/>
                                          </p:stCondLst>
                                        </p:cTn>
                                        <p:tgtEl>
                                          <p:spTgt spid="3074"/>
                                        </p:tgtEl>
                                      </p:cBhvr>
                                    </p:animEffect>
                                    <p:anim calcmode="lin" valueType="num">
                                      <p:cBhvr>
                                        <p:cTn id="77"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82" dur="26">
                                          <p:stCondLst>
                                            <p:cond delay="650"/>
                                          </p:stCondLst>
                                        </p:cTn>
                                        <p:tgtEl>
                                          <p:spTgt spid="3074"/>
                                        </p:tgtEl>
                                      </p:cBhvr>
                                      <p:to x="100000" y="60000"/>
                                    </p:animScale>
                                    <p:animScale>
                                      <p:cBhvr>
                                        <p:cTn id="83" dur="166" decel="50000">
                                          <p:stCondLst>
                                            <p:cond delay="676"/>
                                          </p:stCondLst>
                                        </p:cTn>
                                        <p:tgtEl>
                                          <p:spTgt spid="3074"/>
                                        </p:tgtEl>
                                      </p:cBhvr>
                                      <p:to x="100000" y="100000"/>
                                    </p:animScale>
                                    <p:animScale>
                                      <p:cBhvr>
                                        <p:cTn id="84" dur="26">
                                          <p:stCondLst>
                                            <p:cond delay="1312"/>
                                          </p:stCondLst>
                                        </p:cTn>
                                        <p:tgtEl>
                                          <p:spTgt spid="3074"/>
                                        </p:tgtEl>
                                      </p:cBhvr>
                                      <p:to x="100000" y="80000"/>
                                    </p:animScale>
                                    <p:animScale>
                                      <p:cBhvr>
                                        <p:cTn id="85" dur="166" decel="50000">
                                          <p:stCondLst>
                                            <p:cond delay="1338"/>
                                          </p:stCondLst>
                                        </p:cTn>
                                        <p:tgtEl>
                                          <p:spTgt spid="3074"/>
                                        </p:tgtEl>
                                      </p:cBhvr>
                                      <p:to x="100000" y="100000"/>
                                    </p:animScale>
                                    <p:animScale>
                                      <p:cBhvr>
                                        <p:cTn id="86" dur="26">
                                          <p:stCondLst>
                                            <p:cond delay="1642"/>
                                          </p:stCondLst>
                                        </p:cTn>
                                        <p:tgtEl>
                                          <p:spTgt spid="3074"/>
                                        </p:tgtEl>
                                      </p:cBhvr>
                                      <p:to x="100000" y="90000"/>
                                    </p:animScale>
                                    <p:animScale>
                                      <p:cBhvr>
                                        <p:cTn id="87" dur="166" decel="50000">
                                          <p:stCondLst>
                                            <p:cond delay="1668"/>
                                          </p:stCondLst>
                                        </p:cTn>
                                        <p:tgtEl>
                                          <p:spTgt spid="3074"/>
                                        </p:tgtEl>
                                      </p:cBhvr>
                                      <p:to x="100000" y="100000"/>
                                    </p:animScale>
                                    <p:animScale>
                                      <p:cBhvr>
                                        <p:cTn id="88" dur="26">
                                          <p:stCondLst>
                                            <p:cond delay="1808"/>
                                          </p:stCondLst>
                                        </p:cTn>
                                        <p:tgtEl>
                                          <p:spTgt spid="3074"/>
                                        </p:tgtEl>
                                      </p:cBhvr>
                                      <p:to x="100000" y="95000"/>
                                    </p:animScale>
                                    <p:animScale>
                                      <p:cBhvr>
                                        <p:cTn id="89"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407167"/>
            <a:ext cx="10515600" cy="1325563"/>
          </a:xfrm>
        </p:spPr>
        <p:txBody>
          <a:bodyPr>
            <a:normAutofit fontScale="90000"/>
          </a:bodyPr>
          <a:lstStyle/>
          <a:p>
            <a:r>
              <a:rPr lang="sk-SK" dirty="0">
                <a:solidFill>
                  <a:srgbClr val="00B0F0"/>
                </a:solidFill>
              </a:rPr>
              <a:t>Voda v Slnečnej </a:t>
            </a:r>
            <a:r>
              <a:rPr lang="sk-SK" dirty="0" smtClean="0">
                <a:solidFill>
                  <a:srgbClr val="00B0F0"/>
                </a:solidFill>
              </a:rPr>
              <a:t>sústave </a:t>
            </a:r>
            <a:r>
              <a:rPr lang="sk-SK" dirty="0">
                <a:solidFill>
                  <a:srgbClr val="00B0F0"/>
                </a:solidFill>
              </a:rPr>
              <a:t/>
            </a:r>
            <a:br>
              <a:rPr lang="sk-SK" dirty="0">
                <a:solidFill>
                  <a:srgbClr val="00B0F0"/>
                </a:solidFill>
              </a:rPr>
            </a:br>
            <a:r>
              <a:rPr lang="sk-SK" dirty="0">
                <a:solidFill>
                  <a:srgbClr val="00B0F0"/>
                </a:solidFill>
              </a:rPr>
              <a:t/>
            </a:r>
            <a:br>
              <a:rPr lang="sk-SK" dirty="0">
                <a:solidFill>
                  <a:srgbClr val="00B0F0"/>
                </a:solidFill>
              </a:rPr>
            </a:br>
            <a:endParaRPr lang="sk-SK" dirty="0">
              <a:solidFill>
                <a:srgbClr val="00B0F0"/>
              </a:solidFill>
            </a:endParaRPr>
          </a:p>
        </p:txBody>
      </p:sp>
      <p:sp>
        <p:nvSpPr>
          <p:cNvPr id="3" name="Zástupný objekt pre obsah 2"/>
          <p:cNvSpPr>
            <a:spLocks noGrp="1"/>
          </p:cNvSpPr>
          <p:nvPr>
            <p:ph idx="1"/>
          </p:nvPr>
        </p:nvSpPr>
        <p:spPr>
          <a:xfrm>
            <a:off x="-70450" y="912293"/>
            <a:ext cx="12336022" cy="4351338"/>
          </a:xfrm>
        </p:spPr>
        <p:txBody>
          <a:bodyPr/>
          <a:lstStyle/>
          <a:p>
            <a:r>
              <a:rPr lang="sk-SK" dirty="0" smtClean="0">
                <a:solidFill>
                  <a:srgbClr val="FFC000"/>
                </a:solidFill>
              </a:rPr>
              <a:t>Merkúr</a:t>
            </a:r>
            <a:r>
              <a:rPr lang="sk-SK" dirty="0">
                <a:solidFill>
                  <a:srgbClr val="00B0F0"/>
                </a:solidFill>
              </a:rPr>
              <a:t> – Napriek extrémne vysokej teplote (Merkúr nemá prakticky žiadnu atmosféru, preto počas dňa na ňom vystupuje teplota na žeravých 430 °C, zatiaľ čo v noci na mrazivých −180 °C)</a:t>
            </a:r>
          </a:p>
        </p:txBody>
      </p:sp>
      <p:sp>
        <p:nvSpPr>
          <p:cNvPr id="4" name="Obdĺžnik 3"/>
          <p:cNvSpPr/>
          <p:nvPr/>
        </p:nvSpPr>
        <p:spPr>
          <a:xfrm>
            <a:off x="-70450" y="2426242"/>
            <a:ext cx="12336022" cy="1323439"/>
          </a:xfrm>
          <a:prstGeom prst="rect">
            <a:avLst/>
          </a:prstGeom>
        </p:spPr>
        <p:txBody>
          <a:bodyPr wrap="square">
            <a:spAutoFit/>
          </a:bodyPr>
          <a:lstStyle/>
          <a:p>
            <a:r>
              <a:rPr lang="sk-SK" sz="2000" b="1" dirty="0">
                <a:solidFill>
                  <a:schemeClr val="accent2">
                    <a:lumMod val="75000"/>
                  </a:schemeClr>
                </a:solidFill>
                <a:latin typeface="Arial" panose="020B0604020202020204" pitchFamily="34" charset="0"/>
              </a:rPr>
              <a:t>Venuša</a:t>
            </a:r>
            <a:r>
              <a:rPr lang="sk-SK" sz="2000" dirty="0">
                <a:solidFill>
                  <a:srgbClr val="00B0F0"/>
                </a:solidFill>
                <a:latin typeface="Arial" panose="020B0604020202020204" pitchFamily="34" charset="0"/>
              </a:rPr>
              <a:t> – Venuša má presne opačný problém s atmosférou ako Merkúr. Má ju až príliš hustú a to spôsobuje, že infračervené žiarenie nemôže unikať z planéty, čo má za následok zohrievanie jeho povrchu vysoko nad bod varu vody. Existencia vody v pevnom ani kvapalnom skupenstve teda nie je možná, asi 0,002 % </a:t>
            </a:r>
            <a:r>
              <a:rPr lang="sk-SK" sz="2000" dirty="0" err="1">
                <a:solidFill>
                  <a:srgbClr val="00B0F0"/>
                </a:solidFill>
                <a:latin typeface="Arial" panose="020B0604020202020204" pitchFamily="34" charset="0"/>
              </a:rPr>
              <a:t>venušskej</a:t>
            </a:r>
            <a:r>
              <a:rPr lang="sk-SK" sz="2000" dirty="0">
                <a:solidFill>
                  <a:srgbClr val="00B0F0"/>
                </a:solidFill>
                <a:latin typeface="Arial" panose="020B0604020202020204" pitchFamily="34" charset="0"/>
              </a:rPr>
              <a:t> atmosféry tvorí vodná para</a:t>
            </a:r>
            <a:endParaRPr lang="sk-SK" sz="2000" dirty="0">
              <a:solidFill>
                <a:srgbClr val="00B0F0"/>
              </a:solidFill>
            </a:endParaRPr>
          </a:p>
        </p:txBody>
      </p:sp>
      <p:sp>
        <p:nvSpPr>
          <p:cNvPr id="5" name="Obdĺžnik 4"/>
          <p:cNvSpPr/>
          <p:nvPr/>
        </p:nvSpPr>
        <p:spPr>
          <a:xfrm>
            <a:off x="1561" y="3749681"/>
            <a:ext cx="12192000" cy="1754326"/>
          </a:xfrm>
          <a:prstGeom prst="rect">
            <a:avLst/>
          </a:prstGeom>
        </p:spPr>
        <p:txBody>
          <a:bodyPr wrap="square">
            <a:spAutoFit/>
          </a:bodyPr>
          <a:lstStyle/>
          <a:p>
            <a:r>
              <a:rPr lang="sk-SK" b="1" dirty="0">
                <a:solidFill>
                  <a:srgbClr val="7030A0"/>
                </a:solidFill>
                <a:latin typeface="Arial" panose="020B0604020202020204" pitchFamily="34" charset="0"/>
              </a:rPr>
              <a:t>Zem</a:t>
            </a:r>
            <a:r>
              <a:rPr lang="sk-SK" dirty="0">
                <a:solidFill>
                  <a:srgbClr val="00B0F0"/>
                </a:solidFill>
                <a:latin typeface="Arial" panose="020B0604020202020204" pitchFamily="34" charset="0"/>
              </a:rPr>
              <a:t> – Zem je planéta s druhým najväčším obsahom vody v Slnečnej sústave. Voda sa tu nachádza vo všetkých troch jej skupenstvách. Pokrýva okolo 71% jej povrchu, z toho 97% tvoria oceány, rieky, jazerá, moria, 2% zaberajú ľadovce a 1% zaberá voda v jaskyniach a v horninách. Prítomnosť tekutej vody na Zemi je kľúčová pre vývoj života na Zemi a tepelná kapacita oceánov bola a stále je dôležitá pre udržanie relatívne stabilnej teploty tejto planéty.</a:t>
            </a:r>
          </a:p>
          <a:p>
            <a:r>
              <a:rPr lang="sk-SK" dirty="0"/>
              <a:t/>
            </a:r>
            <a:br>
              <a:rPr lang="sk-SK" dirty="0"/>
            </a:br>
            <a:endParaRPr lang="sk-SK" dirty="0"/>
          </a:p>
        </p:txBody>
      </p:sp>
      <p:sp>
        <p:nvSpPr>
          <p:cNvPr id="6" name="Obdĺžnik 5"/>
          <p:cNvSpPr/>
          <p:nvPr/>
        </p:nvSpPr>
        <p:spPr>
          <a:xfrm>
            <a:off x="0" y="5105975"/>
            <a:ext cx="4960883" cy="2308324"/>
          </a:xfrm>
          <a:prstGeom prst="rect">
            <a:avLst/>
          </a:prstGeom>
        </p:spPr>
        <p:txBody>
          <a:bodyPr wrap="square">
            <a:spAutoFit/>
          </a:bodyPr>
          <a:lstStyle/>
          <a:p>
            <a:r>
              <a:rPr lang="sk-SK" b="1" dirty="0">
                <a:solidFill>
                  <a:srgbClr val="D71927"/>
                </a:solidFill>
                <a:latin typeface="Arial" panose="020B0604020202020204" pitchFamily="34" charset="0"/>
              </a:rPr>
              <a:t>Saturn</a:t>
            </a:r>
            <a:r>
              <a:rPr lang="sk-SK" dirty="0">
                <a:solidFill>
                  <a:srgbClr val="00B0F0"/>
                </a:solidFill>
                <a:latin typeface="Arial" panose="020B0604020202020204" pitchFamily="34" charset="0"/>
              </a:rPr>
              <a:t> – Na Saturne sa voda síce nachádza, ale len pod jeho povrchom, pretože Saturn má najnižšiu hustotu zo všetkých planét Slnečnej sústavy. Táto hustota je ešte menšia ako hustota vody. Podľa astronómov však voda tvorí jednu z hlavných zložiek jadra Saturnu.</a:t>
            </a:r>
          </a:p>
          <a:p>
            <a:r>
              <a:rPr lang="sk-SK" dirty="0"/>
              <a:t/>
            </a:r>
            <a:br>
              <a:rPr lang="sk-SK" dirty="0"/>
            </a:br>
            <a:endParaRPr lang="sk-SK" dirty="0"/>
          </a:p>
        </p:txBody>
      </p:sp>
    </p:spTree>
    <p:extLst>
      <p:ext uri="{BB962C8B-B14F-4D97-AF65-F5344CB8AC3E}">
        <p14:creationId xmlns:p14="http://schemas.microsoft.com/office/powerpoint/2010/main" val="3393745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0515600" cy="1325563"/>
          </a:xfrm>
        </p:spPr>
        <p:txBody>
          <a:bodyPr/>
          <a:lstStyle/>
          <a:p>
            <a:r>
              <a:rPr lang="sk-SK" sz="5000" dirty="0" err="1" smtClean="0">
                <a:solidFill>
                  <a:srgbClr val="00B0F0"/>
                </a:solidFill>
              </a:rPr>
              <a:t>Zaujimavosti</a:t>
            </a:r>
            <a:endParaRPr lang="sk-SK" sz="5000" dirty="0">
              <a:solidFill>
                <a:srgbClr val="00B0F0"/>
              </a:solidFill>
            </a:endParaRPr>
          </a:p>
        </p:txBody>
      </p:sp>
      <p:sp>
        <p:nvSpPr>
          <p:cNvPr id="5" name="Obdĺžnik 4"/>
          <p:cNvSpPr/>
          <p:nvPr/>
        </p:nvSpPr>
        <p:spPr>
          <a:xfrm>
            <a:off x="189186" y="1069878"/>
            <a:ext cx="11834647" cy="1200329"/>
          </a:xfrm>
          <a:prstGeom prst="rect">
            <a:avLst/>
          </a:prstGeom>
        </p:spPr>
        <p:txBody>
          <a:bodyPr wrap="square">
            <a:spAutoFit/>
          </a:bodyPr>
          <a:lstStyle/>
          <a:p>
            <a:pPr>
              <a:buFont typeface="Arial" panose="020B0604020202020204" pitchFamily="34" charset="0"/>
              <a:buChar char="•"/>
            </a:pPr>
            <a:r>
              <a:rPr lang="sk-SK" dirty="0">
                <a:solidFill>
                  <a:srgbClr val="00B0F0"/>
                </a:solidFill>
                <a:latin typeface="Arial" panose="020B0604020202020204" pitchFamily="34" charset="0"/>
              </a:rPr>
              <a:t>Anomália vody – pri teplote 3,98 °Celzia má najvyššiu hustotu. Na základe tejto vlastnosti môžu vodné živočíchy prežiť zimu pod hladinou, keďže voda nezamrzne až po dno.</a:t>
            </a:r>
          </a:p>
          <a:p>
            <a:r>
              <a:rPr lang="sk-SK" dirty="0"/>
              <a:t/>
            </a:r>
            <a:br>
              <a:rPr lang="sk-SK" dirty="0"/>
            </a:br>
            <a:endParaRPr lang="sk-SK" dirty="0"/>
          </a:p>
        </p:txBody>
      </p:sp>
      <p:sp>
        <p:nvSpPr>
          <p:cNvPr id="6" name="Obdĺžnik 5"/>
          <p:cNvSpPr/>
          <p:nvPr/>
        </p:nvSpPr>
        <p:spPr>
          <a:xfrm>
            <a:off x="189186" y="2139756"/>
            <a:ext cx="11603421" cy="923330"/>
          </a:xfrm>
          <a:prstGeom prst="rect">
            <a:avLst/>
          </a:prstGeom>
        </p:spPr>
        <p:txBody>
          <a:bodyPr wrap="square">
            <a:spAutoFit/>
          </a:bodyPr>
          <a:lstStyle/>
          <a:p>
            <a:pPr>
              <a:buFont typeface="Arial" panose="020B0604020202020204" pitchFamily="34" charset="0"/>
              <a:buChar char="•"/>
            </a:pPr>
            <a:r>
              <a:rPr lang="sk-SK" dirty="0">
                <a:solidFill>
                  <a:srgbClr val="00B0F0"/>
                </a:solidFill>
                <a:latin typeface="Arial" panose="020B0604020202020204" pitchFamily="34" charset="0"/>
              </a:rPr>
              <a:t>Pri prechode z kvapalného do plynného skupenstva zväčší svoj objem 1 </a:t>
            </a:r>
            <a:r>
              <a:rPr lang="sk-SK" dirty="0" smtClean="0">
                <a:solidFill>
                  <a:srgbClr val="00B0F0"/>
                </a:solidFill>
                <a:latin typeface="Arial" panose="020B0604020202020204" pitchFamily="34" charset="0"/>
              </a:rPr>
              <a:t>700-násobne</a:t>
            </a:r>
            <a:endParaRPr lang="sk-SK" dirty="0">
              <a:solidFill>
                <a:srgbClr val="00B0F0"/>
              </a:solidFill>
              <a:latin typeface="Arial" panose="020B0604020202020204" pitchFamily="34" charset="0"/>
            </a:endParaRPr>
          </a:p>
          <a:p>
            <a:r>
              <a:rPr lang="sk-SK" dirty="0"/>
              <a:t/>
            </a:r>
            <a:br>
              <a:rPr lang="sk-SK" dirty="0"/>
            </a:br>
            <a:endParaRPr lang="sk-SK" dirty="0"/>
          </a:p>
        </p:txBody>
      </p:sp>
      <p:sp>
        <p:nvSpPr>
          <p:cNvPr id="7" name="Obdĺžnik 6"/>
          <p:cNvSpPr/>
          <p:nvPr/>
        </p:nvSpPr>
        <p:spPr>
          <a:xfrm>
            <a:off x="189186" y="3084400"/>
            <a:ext cx="6096000" cy="646331"/>
          </a:xfrm>
          <a:prstGeom prst="rect">
            <a:avLst/>
          </a:prstGeom>
        </p:spPr>
        <p:txBody>
          <a:bodyPr>
            <a:spAutoFit/>
          </a:bodyPr>
          <a:lstStyle/>
          <a:p>
            <a:pPr>
              <a:buFont typeface="Arial" panose="020B0604020202020204" pitchFamily="34" charset="0"/>
              <a:buChar char="•"/>
            </a:pPr>
            <a:r>
              <a:rPr lang="sk-SK" dirty="0">
                <a:solidFill>
                  <a:srgbClr val="FF0000"/>
                </a:solidFill>
                <a:latin typeface="Arial" panose="020B0604020202020204" pitchFamily="34" charset="0"/>
              </a:rPr>
              <a:t>22. marec</a:t>
            </a:r>
            <a:r>
              <a:rPr lang="sk-SK" dirty="0">
                <a:solidFill>
                  <a:srgbClr val="00B0F0"/>
                </a:solidFill>
                <a:latin typeface="Arial" panose="020B0604020202020204" pitchFamily="34" charset="0"/>
              </a:rPr>
              <a:t> je vyhlásený ako Svetový deň </a:t>
            </a:r>
            <a:r>
              <a:rPr lang="sk-SK" dirty="0" smtClean="0">
                <a:solidFill>
                  <a:srgbClr val="00B0F0"/>
                </a:solidFill>
                <a:latin typeface="Arial" panose="020B0604020202020204" pitchFamily="34" charset="0"/>
              </a:rPr>
              <a:t>vody</a:t>
            </a:r>
            <a:r>
              <a:rPr lang="sk-SK" dirty="0">
                <a:solidFill>
                  <a:srgbClr val="00B0F0"/>
                </a:solidFill>
              </a:rPr>
              <a:t/>
            </a:r>
            <a:br>
              <a:rPr lang="sk-SK" dirty="0">
                <a:solidFill>
                  <a:srgbClr val="00B0F0"/>
                </a:solidFill>
              </a:rPr>
            </a:br>
            <a:endParaRPr lang="sk-SK" dirty="0">
              <a:solidFill>
                <a:srgbClr val="00B0F0"/>
              </a:solidFill>
            </a:endParaRPr>
          </a:p>
        </p:txBody>
      </p:sp>
      <p:pic>
        <p:nvPicPr>
          <p:cNvPr id="1026" name="Picture 2" descr="Súvisiaci obrázok"/>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683062" y="4317497"/>
            <a:ext cx="4517753" cy="2540503"/>
          </a:xfrm>
          <a:prstGeom prst="rect">
            <a:avLst/>
          </a:prstGeom>
          <a:noFill/>
          <a:extLst>
            <a:ext uri="{909E8E84-426E-40DD-AFC4-6F175D3DCCD1}">
              <a14:hiddenFill xmlns:a14="http://schemas.microsoft.com/office/drawing/2010/main">
                <a:solidFill>
                  <a:srgbClr val="FFFFFF"/>
                </a:solidFill>
              </a14:hiddenFill>
            </a:ext>
          </a:extLst>
        </p:spPr>
      </p:pic>
      <p:sp>
        <p:nvSpPr>
          <p:cNvPr id="11" name="Rám 10"/>
          <p:cNvSpPr/>
          <p:nvPr/>
        </p:nvSpPr>
        <p:spPr>
          <a:xfrm>
            <a:off x="7683062" y="3982293"/>
            <a:ext cx="4508938" cy="287570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sp>
        <p:nvSpPr>
          <p:cNvPr id="3" name="Obdĺžnik 2"/>
          <p:cNvSpPr/>
          <p:nvPr/>
        </p:nvSpPr>
        <p:spPr>
          <a:xfrm>
            <a:off x="-8814" y="4154278"/>
            <a:ext cx="7683061" cy="923330"/>
          </a:xfrm>
          <a:prstGeom prst="rect">
            <a:avLst/>
          </a:prstGeom>
        </p:spPr>
        <p:txBody>
          <a:bodyPr wrap="square">
            <a:spAutoFit/>
          </a:bodyPr>
          <a:lstStyle/>
          <a:p>
            <a:r>
              <a:rPr lang="sk-SK" dirty="0">
                <a:solidFill>
                  <a:srgbClr val="00B0F0"/>
                </a:solidFill>
              </a:rPr>
              <a:t/>
            </a:r>
            <a:br>
              <a:rPr lang="sk-SK" dirty="0">
                <a:solidFill>
                  <a:srgbClr val="00B0F0"/>
                </a:solidFill>
              </a:rPr>
            </a:br>
            <a:r>
              <a:rPr lang="sk-SK" dirty="0">
                <a:solidFill>
                  <a:srgbClr val="00B0F0"/>
                </a:solidFill>
                <a:latin typeface="Lora"/>
              </a:rPr>
              <a:t>Štvorčlenná slovenská rodina spotrebuje ročne </a:t>
            </a:r>
            <a:r>
              <a:rPr lang="sk-SK" dirty="0">
                <a:solidFill>
                  <a:srgbClr val="00B050"/>
                </a:solidFill>
                <a:latin typeface="Ravie" panose="04040805050809020602" pitchFamily="82" charset="0"/>
              </a:rPr>
              <a:t>100 až 120 </a:t>
            </a:r>
            <a:r>
              <a:rPr lang="sk-SK" dirty="0">
                <a:solidFill>
                  <a:srgbClr val="00B0F0"/>
                </a:solidFill>
                <a:latin typeface="Lora"/>
              </a:rPr>
              <a:t>kubíkov vody. </a:t>
            </a:r>
            <a:endParaRPr lang="sk-SK" dirty="0">
              <a:solidFill>
                <a:srgbClr val="00B0F0"/>
              </a:solidFill>
            </a:endParaRPr>
          </a:p>
        </p:txBody>
      </p:sp>
    </p:spTree>
    <p:extLst>
      <p:ext uri="{BB962C8B-B14F-4D97-AF65-F5344CB8AC3E}">
        <p14:creationId xmlns:p14="http://schemas.microsoft.com/office/powerpoint/2010/main" val="2124468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down)">
                                      <p:cBhvr>
                                        <p:cTn id="24" dur="580">
                                          <p:stCondLst>
                                            <p:cond delay="0"/>
                                          </p:stCondLst>
                                        </p:cTn>
                                        <p:tgtEl>
                                          <p:spTgt spid="7">
                                            <p:txEl>
                                              <p:pRg st="0" end="0"/>
                                            </p:txEl>
                                          </p:spTgt>
                                        </p:tgtEl>
                                      </p:cBhvr>
                                    </p:animEffect>
                                    <p:anim calcmode="lin" valueType="num">
                                      <p:cBhvr>
                                        <p:cTn id="25"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xEl>
                                              <p:pRg st="0" end="0"/>
                                            </p:txEl>
                                          </p:spTgt>
                                        </p:tgtEl>
                                      </p:cBhvr>
                                      <p:to x="100000" y="60000"/>
                                    </p:animScale>
                                    <p:animScale>
                                      <p:cBhvr>
                                        <p:cTn id="31" dur="166" decel="50000">
                                          <p:stCondLst>
                                            <p:cond delay="676"/>
                                          </p:stCondLst>
                                        </p:cTn>
                                        <p:tgtEl>
                                          <p:spTgt spid="7">
                                            <p:txEl>
                                              <p:pRg st="0" end="0"/>
                                            </p:txEl>
                                          </p:spTgt>
                                        </p:tgtEl>
                                      </p:cBhvr>
                                      <p:to x="100000" y="100000"/>
                                    </p:animScale>
                                    <p:animScale>
                                      <p:cBhvr>
                                        <p:cTn id="32" dur="26">
                                          <p:stCondLst>
                                            <p:cond delay="1312"/>
                                          </p:stCondLst>
                                        </p:cTn>
                                        <p:tgtEl>
                                          <p:spTgt spid="7">
                                            <p:txEl>
                                              <p:pRg st="0" end="0"/>
                                            </p:txEl>
                                          </p:spTgt>
                                        </p:tgtEl>
                                      </p:cBhvr>
                                      <p:to x="100000" y="80000"/>
                                    </p:animScale>
                                    <p:animScale>
                                      <p:cBhvr>
                                        <p:cTn id="33" dur="166" decel="50000">
                                          <p:stCondLst>
                                            <p:cond delay="1338"/>
                                          </p:stCondLst>
                                        </p:cTn>
                                        <p:tgtEl>
                                          <p:spTgt spid="7">
                                            <p:txEl>
                                              <p:pRg st="0" end="0"/>
                                            </p:txEl>
                                          </p:spTgt>
                                        </p:tgtEl>
                                      </p:cBhvr>
                                      <p:to x="100000" y="100000"/>
                                    </p:animScale>
                                    <p:animScale>
                                      <p:cBhvr>
                                        <p:cTn id="34" dur="26">
                                          <p:stCondLst>
                                            <p:cond delay="1642"/>
                                          </p:stCondLst>
                                        </p:cTn>
                                        <p:tgtEl>
                                          <p:spTgt spid="7">
                                            <p:txEl>
                                              <p:pRg st="0" end="0"/>
                                            </p:txEl>
                                          </p:spTgt>
                                        </p:tgtEl>
                                      </p:cBhvr>
                                      <p:to x="100000" y="90000"/>
                                    </p:animScale>
                                    <p:animScale>
                                      <p:cBhvr>
                                        <p:cTn id="35" dur="166" decel="50000">
                                          <p:stCondLst>
                                            <p:cond delay="1668"/>
                                          </p:stCondLst>
                                        </p:cTn>
                                        <p:tgtEl>
                                          <p:spTgt spid="7">
                                            <p:txEl>
                                              <p:pRg st="0" end="0"/>
                                            </p:txEl>
                                          </p:spTgt>
                                        </p:tgtEl>
                                      </p:cBhvr>
                                      <p:to x="100000" y="100000"/>
                                    </p:animScale>
                                    <p:animScale>
                                      <p:cBhvr>
                                        <p:cTn id="36" dur="26">
                                          <p:stCondLst>
                                            <p:cond delay="1808"/>
                                          </p:stCondLst>
                                        </p:cTn>
                                        <p:tgtEl>
                                          <p:spTgt spid="7">
                                            <p:txEl>
                                              <p:pRg st="0" end="0"/>
                                            </p:txEl>
                                          </p:spTgt>
                                        </p:tgtEl>
                                      </p:cBhvr>
                                      <p:to x="100000" y="95000"/>
                                    </p:animScale>
                                    <p:animScale>
                                      <p:cBhvr>
                                        <p:cTn id="37" dur="166" decel="50000">
                                          <p:stCondLst>
                                            <p:cond delay="1834"/>
                                          </p:stCondLst>
                                        </p:cTn>
                                        <p:tgtEl>
                                          <p:spTgt spid="7">
                                            <p:txEl>
                                              <p:pRg st="0" end="0"/>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wheel(1)">
                                      <p:cBhvr>
                                        <p:cTn id="42" dur="20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barn(inVertical)">
                                      <p:cBhvr>
                                        <p:cTn id="5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theme/theme1.xml><?xml version="1.0" encoding="utf-8"?>
<a:theme xmlns:a="http://schemas.openxmlformats.org/drawingml/2006/main" name="Hĺbka">
  <a:themeElements>
    <a:clrScheme name="Hĺbka">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Hĺbka">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ĺbk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TM04033923[[fn=Hĺbka]]</Template>
  <TotalTime>193</TotalTime>
  <Words>192</Words>
  <Application>Microsoft Office PowerPoint</Application>
  <PresentationFormat>Širokouhlá</PresentationFormat>
  <Paragraphs>63</Paragraphs>
  <Slides>10</Slides>
  <Notes>0</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10</vt:i4>
      </vt:variant>
    </vt:vector>
  </HeadingPairs>
  <TitlesOfParts>
    <vt:vector size="19" baseType="lpstr">
      <vt:lpstr>Arial</vt:lpstr>
      <vt:lpstr>Arial Black</vt:lpstr>
      <vt:lpstr>Berlin Sans FB Demi</vt:lpstr>
      <vt:lpstr>Bodoni MT Black</vt:lpstr>
      <vt:lpstr>Cooper Black</vt:lpstr>
      <vt:lpstr>Corbel</vt:lpstr>
      <vt:lpstr>Lora</vt:lpstr>
      <vt:lpstr>Ravie</vt:lpstr>
      <vt:lpstr>Hĺbka</vt:lpstr>
      <vt:lpstr>Prezentácia programu PowerPoint</vt:lpstr>
      <vt:lpstr>Prezentácia programu PowerPoint</vt:lpstr>
      <vt:lpstr>Prezentácia programu PowerPoint</vt:lpstr>
      <vt:lpstr>Podľa účelu použitia  </vt:lpstr>
      <vt:lpstr>Prezentácia programu PowerPoint</vt:lpstr>
      <vt:lpstr>Kolobeh vody v prírode</vt:lpstr>
      <vt:lpstr>Voda v prírode  </vt:lpstr>
      <vt:lpstr>Voda v Slnečnej sústave   </vt:lpstr>
      <vt:lpstr>Zaujimavosti</vt:lpstr>
      <vt:lpstr>! Ďakujem za pozornosť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skola</dc:creator>
  <cp:lastModifiedBy>skola</cp:lastModifiedBy>
  <cp:revision>24</cp:revision>
  <dcterms:created xsi:type="dcterms:W3CDTF">2019-11-27T11:33:24Z</dcterms:created>
  <dcterms:modified xsi:type="dcterms:W3CDTF">2020-02-05T11:43:48Z</dcterms:modified>
</cp:coreProperties>
</file>