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60" r:id="rId8"/>
    <p:sldId id="275" r:id="rId9"/>
    <p:sldId id="276" r:id="rId10"/>
    <p:sldId id="278" r:id="rId11"/>
    <p:sldId id="279" r:id="rId12"/>
    <p:sldId id="280" r:id="rId13"/>
    <p:sldId id="281" r:id="rId14"/>
    <p:sldId id="286" r:id="rId15"/>
    <p:sldId id="284" r:id="rId16"/>
    <p:sldId id="285" r:id="rId17"/>
    <p:sldId id="288" r:id="rId18"/>
    <p:sldId id="271" r:id="rId19"/>
    <p:sldId id="289" r:id="rId20"/>
    <p:sldId id="287" r:id="rId21"/>
    <p:sldId id="290" r:id="rId22"/>
    <p:sldId id="272" r:id="rId2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_rok_programu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sk-SK" sz="2400" b="1">
                <a:solidFill>
                  <a:schemeClr val="tx1"/>
                </a:solidFill>
              </a:rPr>
              <a:t>Národnosti Nitrianskeho kraja (2011)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ysClr val="windowText" lastClr="00000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slovenská</c:v>
                </c:pt>
                <c:pt idx="1">
                  <c:v>maďarská</c:v>
                </c:pt>
                <c:pt idx="2">
                  <c:v>česká, moravská a sliezska</c:v>
                </c:pt>
                <c:pt idx="3">
                  <c:v>rómska</c:v>
                </c:pt>
                <c:pt idx="4">
                  <c:v>iná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70.099999999999994</c:v>
                </c:pt>
                <c:pt idx="1">
                  <c:v>27</c:v>
                </c:pt>
                <c:pt idx="2">
                  <c:v>0.8</c:v>
                </c:pt>
                <c:pt idx="3">
                  <c:v>0.7</c:v>
                </c:pt>
                <c:pt idx="4">
                  <c:v>1.5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8.6183574306521807E-2"/>
          <c:y val="0.7618988469518253"/>
          <c:w val="0.86540863047393668"/>
          <c:h val="0.20247612822396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/>
      </a:pPr>
      <a:endParaRPr lang="sk-SK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849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817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2854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7094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655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539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2304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9419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9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1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829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D83FC-4389-4E8C-8F3D-4DE07AF2DA61}" type="datetimeFigureOut">
              <a:rPr lang="sk-SK" smtClean="0"/>
              <a:t>18.4.2020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497D8-14A5-4B5D-BFD4-B30C7DC3A27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7808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hyperlink" Target="http://www.zlatybazant.sk/histori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mstroje.sk/sk/produkty/lode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hyperlink" Target="http://www.agrokomplex.sk/katalog-vystav-a-podujati/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sk.wikipedia.org/wiki/At%C3%B3mov%C3%A9_elektr%C3%A1rne_Mochovc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" y="399245"/>
            <a:ext cx="12099537" cy="58985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64664" y="5241701"/>
            <a:ext cx="6581104" cy="10560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sk-SK" sz="7200" b="1" dirty="0" smtClean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NITRIANSKY KRAJ</a:t>
            </a:r>
            <a:endParaRPr lang="sk-SK" sz="7200" b="1" dirty="0">
              <a:ln w="28575">
                <a:solidFill>
                  <a:srgbClr val="FF000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94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7648" y="1383764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POTRAVINÁRSKY priemysel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piva</a:t>
            </a:r>
            <a:r>
              <a:rPr lang="sk-SK" dirty="0" smtClean="0"/>
              <a:t> Hurbanovo (</a:t>
            </a:r>
            <a:r>
              <a:rPr lang="sk-SK" dirty="0" err="1" smtClean="0">
                <a:hlinkClick r:id="rId2"/>
              </a:rPr>
              <a:t>info</a:t>
            </a:r>
            <a:r>
              <a:rPr lang="sk-SK" dirty="0" smtClean="0"/>
              <a:t>)</a:t>
            </a:r>
          </a:p>
          <a:p>
            <a:r>
              <a:rPr lang="sk-SK" dirty="0" smtClean="0"/>
              <a:t>výroba mlieka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mliečnych výrobkov </a:t>
            </a:r>
            <a:r>
              <a:rPr lang="sk-SK" dirty="0" smtClean="0"/>
              <a:t>Levice</a:t>
            </a:r>
          </a:p>
          <a:p>
            <a:r>
              <a:rPr lang="sk-SK" dirty="0" smtClean="0"/>
              <a:t>spracovanie </a:t>
            </a:r>
            <a:r>
              <a:rPr lang="sk-SK" b="1" dirty="0" smtClean="0"/>
              <a:t>hydiny</a:t>
            </a:r>
            <a:r>
              <a:rPr lang="sk-SK" dirty="0" smtClean="0"/>
              <a:t> a hydinových mäsových výrobkov - Topoľčany</a:t>
            </a:r>
          </a:p>
          <a:p>
            <a:endParaRPr lang="sk-SK" dirty="0" smtClean="0"/>
          </a:p>
        </p:txBody>
      </p:sp>
      <p:pic>
        <p:nvPicPr>
          <p:cNvPr id="20" name="Zástupný symbol pro obsah 1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523" y="3452476"/>
            <a:ext cx="1239063" cy="3405523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268" y="264536"/>
            <a:ext cx="2391464" cy="159124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527" y="3452477"/>
            <a:ext cx="3549825" cy="3405523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16462" r="5627" b="22204"/>
          <a:stretch/>
        </p:blipFill>
        <p:spPr>
          <a:xfrm>
            <a:off x="7399652" y="264536"/>
            <a:ext cx="4664700" cy="2470127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377" y="4169794"/>
            <a:ext cx="4325082" cy="268820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04" y="1855779"/>
            <a:ext cx="2195991" cy="495556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0325">
            <a:off x="-100657" y="5016535"/>
            <a:ext cx="2864487" cy="112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42984" y="5552744"/>
            <a:ext cx="1720552" cy="9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3" b="21835"/>
          <a:stretch/>
        </p:blipFill>
        <p:spPr>
          <a:xfrm>
            <a:off x="7753940" y="5790395"/>
            <a:ext cx="3368040" cy="9401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6380" y="198368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17569" y="1534340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err="1" smtClean="0"/>
              <a:t>ĎaĽŠIE</a:t>
            </a:r>
            <a:r>
              <a:rPr lang="sk-SK" cap="all" dirty="0" smtClean="0"/>
              <a:t> ODVETVIA </a:t>
            </a:r>
            <a:r>
              <a:rPr lang="sk-SK" cap="all" dirty="0" err="1" smtClean="0"/>
              <a:t>priemyslU</a:t>
            </a:r>
            <a:endParaRPr lang="sk-SK" cap="all" dirty="0" smtClean="0"/>
          </a:p>
          <a:p>
            <a:r>
              <a:rPr lang="sk-SK" dirty="0" smtClean="0"/>
              <a:t>výroba nábytku Topoľčany</a:t>
            </a:r>
          </a:p>
          <a:p>
            <a:r>
              <a:rPr lang="sk-SK" dirty="0" smtClean="0"/>
              <a:t>výroba lodí Komárno (</a:t>
            </a:r>
            <a:r>
              <a:rPr lang="sk-SK" dirty="0" err="1" smtClean="0">
                <a:hlinkClick r:id="rId3"/>
              </a:rPr>
              <a:t>info</a:t>
            </a:r>
            <a:r>
              <a:rPr lang="sk-SK" dirty="0" smtClean="0"/>
              <a:t>)</a:t>
            </a:r>
          </a:p>
          <a:p>
            <a:endParaRPr lang="sk-SK" dirty="0" smtClean="0"/>
          </a:p>
          <a:p>
            <a:pPr marL="0" indent="0">
              <a:buNone/>
            </a:pPr>
            <a:endParaRPr lang="sk-SK" dirty="0" smtClean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73" y="198369"/>
            <a:ext cx="5444624" cy="407741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41" y="4115927"/>
            <a:ext cx="7843876" cy="26146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29" y="4421865"/>
            <a:ext cx="3542671" cy="8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Doprava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0305" y="1415130"/>
            <a:ext cx="5357610" cy="4351338"/>
          </a:xfrm>
        </p:spPr>
        <p:txBody>
          <a:bodyPr/>
          <a:lstStyle/>
          <a:p>
            <a:r>
              <a:rPr lang="sk-SK" dirty="0" smtClean="0"/>
              <a:t>dobre rozvinutá</a:t>
            </a:r>
          </a:p>
          <a:p>
            <a:r>
              <a:rPr lang="sk-SK" dirty="0" smtClean="0"/>
              <a:t>medzinárodná železničná trať (uzly Nové Zámky, Štúrovo)</a:t>
            </a:r>
          </a:p>
          <a:p>
            <a:r>
              <a:rPr lang="sk-SK" dirty="0" smtClean="0"/>
              <a:t>rýchlostná cesta R1</a:t>
            </a:r>
          </a:p>
          <a:p>
            <a:r>
              <a:rPr lang="sk-SK" dirty="0" smtClean="0"/>
              <a:t>prístav Komárno</a:t>
            </a:r>
            <a:endParaRPr lang="sk-SK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77" y="0"/>
            <a:ext cx="6858000" cy="6858000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5" y="3742540"/>
            <a:ext cx="5138670" cy="307393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77" y="0"/>
            <a:ext cx="9144000" cy="6858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r="26902"/>
          <a:stretch/>
        </p:blipFill>
        <p:spPr>
          <a:xfrm>
            <a:off x="0" y="0"/>
            <a:ext cx="6684135" cy="6858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684135" y="134292"/>
            <a:ext cx="50747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Prístav Komárno – druhý najväčší </a:t>
            </a:r>
          </a:p>
          <a:p>
            <a:r>
              <a:rPr lang="sk-SK" sz="2800" dirty="0" smtClean="0"/>
              <a:t>prístav v SR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5478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40913" y="1825625"/>
            <a:ext cx="5318973" cy="4613812"/>
          </a:xfrm>
        </p:spPr>
        <p:txBody>
          <a:bodyPr>
            <a:normAutofit/>
          </a:bodyPr>
          <a:lstStyle/>
          <a:p>
            <a:r>
              <a:rPr lang="sk-SK" dirty="0" smtClean="0"/>
              <a:t>najstaršie zmienky o Nitre pochádzajú už z roku 828</a:t>
            </a:r>
          </a:p>
          <a:p>
            <a:r>
              <a:rPr lang="sk-SK" dirty="0" smtClean="0"/>
              <a:t>sídlil tu Pribina, Nitra bola jedným z centier Veľkomoravskej ríše</a:t>
            </a:r>
          </a:p>
          <a:p>
            <a:r>
              <a:rPr lang="sk-SK" dirty="0" smtClean="0"/>
              <a:t>cirkevný význam – sídlo prvej diecézy na Slovensku</a:t>
            </a:r>
          </a:p>
          <a:p>
            <a:r>
              <a:rPr lang="sk-SK" dirty="0" smtClean="0"/>
              <a:t>vysoké školstvo: Slovenská poľnohospodárska univerzita, Univerzita Konštantína a Metoda</a:t>
            </a:r>
            <a:endParaRPr lang="sk-SK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7"/>
          <a:stretch/>
        </p:blipFill>
        <p:spPr>
          <a:xfrm>
            <a:off x="6058436" y="3297589"/>
            <a:ext cx="5944673" cy="356041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08"/>
          <a:stretch/>
        </p:blipFill>
        <p:spPr>
          <a:xfrm>
            <a:off x="6058436" y="198070"/>
            <a:ext cx="5944673" cy="30655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91837" y="365125"/>
            <a:ext cx="56777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Nad mestom Nitra sa týči vrch </a:t>
            </a:r>
            <a:r>
              <a:rPr lang="sk-SK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Zobor</a:t>
            </a:r>
            <a:r>
              <a:rPr lang="sk-SK" sz="2800" dirty="0" smtClean="0"/>
              <a:t>, </a:t>
            </a:r>
          </a:p>
          <a:p>
            <a:r>
              <a:rPr lang="sk-SK" sz="2800" dirty="0" smtClean="0"/>
              <a:t>známy svojim vysielačom.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013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40759" y="1555169"/>
            <a:ext cx="5181600" cy="4351338"/>
          </a:xfrm>
        </p:spPr>
        <p:txBody>
          <a:bodyPr/>
          <a:lstStyle/>
          <a:p>
            <a:r>
              <a:rPr lang="sk-SK" dirty="0" smtClean="0"/>
              <a:t>KOMÁRNO – mesto známe svojim systémom opevnení a Nádvorím Európy (budovy, ktoré reprezentujú architektúru takmer všetkých európskych štátov) 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15" y="138235"/>
            <a:ext cx="2425083" cy="108525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431" y="3901029"/>
            <a:ext cx="4004256" cy="277795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0303" y="1788789"/>
            <a:ext cx="6271695" cy="47037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7099"/>
            <a:ext cx="12313108" cy="442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0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HURBANOVO – hvezdáreň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45876" y="1170423"/>
            <a:ext cx="5181600" cy="4351338"/>
          </a:xfrm>
        </p:spPr>
        <p:txBody>
          <a:bodyPr/>
          <a:lstStyle/>
          <a:p>
            <a:r>
              <a:rPr lang="sk-SK" dirty="0" smtClean="0"/>
              <a:t>MLYŇANY – arborétum</a:t>
            </a:r>
            <a:endParaRPr lang="sk-SK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44" y="2871989"/>
            <a:ext cx="5315264" cy="31360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58" y="1690688"/>
            <a:ext cx="5424152" cy="406811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553" y="4778964"/>
            <a:ext cx="3195123" cy="195967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82" y="61979"/>
            <a:ext cx="2476893" cy="110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DRAŽOVCE – kostolík z 13.stor., významná archeologická lokalita</a:t>
            </a:r>
            <a:endParaRPr lang="sk-SK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1374" y="1159904"/>
            <a:ext cx="5181600" cy="4351338"/>
          </a:xfrm>
        </p:spPr>
        <p:txBody>
          <a:bodyPr/>
          <a:lstStyle/>
          <a:p>
            <a:r>
              <a:rPr lang="sk-SK" dirty="0" smtClean="0"/>
              <a:t>BRHLOVCE – skalné </a:t>
            </a:r>
            <a:r>
              <a:rPr lang="sk-SK" dirty="0"/>
              <a:t>obydlia s do tufu vytesanými pivnicami, letnými kuchyňami, </a:t>
            </a:r>
            <a:r>
              <a:rPr lang="sk-SK" dirty="0" smtClean="0"/>
              <a:t>maštale</a:t>
            </a:r>
            <a:endParaRPr lang="sk-SK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252" y="106854"/>
            <a:ext cx="2353112" cy="10530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51" y="2962543"/>
            <a:ext cx="5537648" cy="367699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679" y="2485467"/>
            <a:ext cx="5830044" cy="43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Zaujímavosti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62457" y="1825784"/>
            <a:ext cx="4320123" cy="4351338"/>
          </a:xfrm>
        </p:spPr>
        <p:txBody>
          <a:bodyPr/>
          <a:lstStyle/>
          <a:p>
            <a:r>
              <a:rPr lang="sk-SK" dirty="0" smtClean="0"/>
              <a:t>TOPOĽČIANKY – kaštieľ      s parkom, národný žrebčín, zubria </a:t>
            </a:r>
            <a:r>
              <a:rPr lang="sk-SK" dirty="0" err="1" smtClean="0"/>
              <a:t>obora</a:t>
            </a: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453" y="99599"/>
            <a:ext cx="2396303" cy="1072378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10" y="3230042"/>
            <a:ext cx="4683818" cy="35128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202" y="1264075"/>
            <a:ext cx="4357553" cy="290322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/>
          <a:srcRect t="20473" b="15707"/>
          <a:stretch/>
        </p:blipFill>
        <p:spPr>
          <a:xfrm>
            <a:off x="5258637" y="4284424"/>
            <a:ext cx="4963129" cy="237559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15976" y="4167295"/>
            <a:ext cx="1581150" cy="260985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535" y="800898"/>
            <a:ext cx="2575774" cy="291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6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Nitrianskom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4" y="112477"/>
            <a:ext cx="2309969" cy="103374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78957" y="1325563"/>
            <a:ext cx="5181600" cy="4351338"/>
          </a:xfrm>
        </p:spPr>
        <p:txBody>
          <a:bodyPr/>
          <a:lstStyle/>
          <a:p>
            <a:r>
              <a:rPr lang="sk-SK" dirty="0" smtClean="0"/>
              <a:t>Výstavisko AGROKOMPLEX Nitra (</a:t>
            </a:r>
            <a:r>
              <a:rPr lang="sk-SK" dirty="0" smtClean="0">
                <a:hlinkClick r:id="rId3"/>
              </a:rPr>
              <a:t>kalendár podujatí na r. 2014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738" y="4829175"/>
            <a:ext cx="3044482" cy="18478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538" y="1358520"/>
            <a:ext cx="4344473" cy="32583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80" y="2532671"/>
            <a:ext cx="4227805" cy="25544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/>
          <a:srcRect l="16628" t="11661" r="9394"/>
          <a:stretch/>
        </p:blipFill>
        <p:spPr>
          <a:xfrm>
            <a:off x="4654516" y="4238680"/>
            <a:ext cx="3290260" cy="26193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0242" y="1194567"/>
            <a:ext cx="1942079" cy="291311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880" y="5548339"/>
            <a:ext cx="34956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5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259" y="0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Nitrianskom kraji? 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4" y="112477"/>
            <a:ext cx="2309969" cy="103374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78957" y="1325563"/>
            <a:ext cx="5181600" cy="4351338"/>
          </a:xfrm>
        </p:spPr>
        <p:txBody>
          <a:bodyPr/>
          <a:lstStyle/>
          <a:p>
            <a:r>
              <a:rPr lang="sk-SK" dirty="0" smtClean="0"/>
              <a:t>KOLÁROVO – drevený most a vodný mlyn</a:t>
            </a:r>
            <a:endParaRPr lang="sk-SK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15164"/>
          <a:stretch/>
        </p:blipFill>
        <p:spPr>
          <a:xfrm>
            <a:off x="502276" y="2331076"/>
            <a:ext cx="5500437" cy="42863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/>
          <a:srcRect b="9710"/>
          <a:stretch/>
        </p:blipFill>
        <p:spPr>
          <a:xfrm>
            <a:off x="6130344" y="1325563"/>
            <a:ext cx="5694072" cy="342915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920" y="4536112"/>
            <a:ext cx="3106492" cy="20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KRAJ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dirty="0" smtClean="0"/>
              <a:t>rozloha: </a:t>
            </a:r>
          </a:p>
          <a:p>
            <a:r>
              <a:rPr lang="sk-SK" dirty="0" smtClean="0"/>
              <a:t>počet obyvateľov:</a:t>
            </a:r>
          </a:p>
          <a:p>
            <a:r>
              <a:rPr lang="sk-SK" dirty="0" smtClean="0"/>
              <a:t>hustota zaľudnenia:</a:t>
            </a:r>
          </a:p>
          <a:p>
            <a:r>
              <a:rPr lang="sk-SK" dirty="0" smtClean="0"/>
              <a:t>okresy: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štáty:</a:t>
            </a:r>
          </a:p>
          <a:p>
            <a:pPr marL="0" indent="0">
              <a:buNone/>
            </a:pPr>
            <a:endParaRPr lang="sk-SK" dirty="0" smtClean="0"/>
          </a:p>
          <a:p>
            <a:r>
              <a:rPr lang="sk-SK" dirty="0" smtClean="0"/>
              <a:t>susedné kraje:</a:t>
            </a:r>
            <a:endParaRPr lang="sk-SK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857366" y="1825625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6 343,4 km² 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87190" y="2340563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704 752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78243" y="2815788"/>
            <a:ext cx="2708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111,1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obyv./ km²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227477" y="4878344"/>
            <a:ext cx="1691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Maďarsko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525499" y="5915353"/>
            <a:ext cx="5952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Trnavský, Trenčiansky, Banskobystrický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227477" y="3451573"/>
            <a:ext cx="53669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Nitra, Nové Zámky, Komárno, Šaľa,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Topoľčany, Zlaté Moravce, Levice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93" y="3523513"/>
            <a:ext cx="4529540" cy="339715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38" y="14496"/>
            <a:ext cx="2615249" cy="11703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93" y="1197003"/>
            <a:ext cx="4529540" cy="239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1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6" grpId="0"/>
      <p:bldP spid="1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502" y="358563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Nitrianskom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80621" y="6069138"/>
            <a:ext cx="2252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Štúrovo </a:t>
            </a:r>
            <a:r>
              <a:rPr lang="sk-SK" sz="2800" dirty="0" err="1" smtClean="0"/>
              <a:t>Vadaš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88425" y="1543690"/>
            <a:ext cx="1658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Podhájska</a:t>
            </a:r>
            <a:endParaRPr lang="sk-SK" sz="2800" dirty="0"/>
          </a:p>
        </p:txBody>
      </p:sp>
      <p:sp>
        <p:nvSpPr>
          <p:cNvPr id="11" name="TextovéPole 10"/>
          <p:cNvSpPr txBox="1"/>
          <p:nvPr/>
        </p:nvSpPr>
        <p:spPr>
          <a:xfrm rot="16200000">
            <a:off x="5077077" y="4883208"/>
            <a:ext cx="336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Levice Margita a </a:t>
            </a:r>
            <a:r>
              <a:rPr lang="sk-SK" sz="2800" dirty="0" err="1" smtClean="0"/>
              <a:t>Ilona</a:t>
            </a:r>
            <a:endParaRPr lang="sk-SK" sz="28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2" y="2454998"/>
            <a:ext cx="4995930" cy="3553355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41" y="184820"/>
            <a:ext cx="5167818" cy="3240960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041" y="3606085"/>
            <a:ext cx="4424430" cy="283900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2" y="1485230"/>
            <a:ext cx="17240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3502" y="358563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v Nitrianskom kraji?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96415" y="4885181"/>
            <a:ext cx="279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Topoľčiansky hrad</a:t>
            </a:r>
            <a:endParaRPr lang="sk-SK" sz="2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0088459" y="3167880"/>
            <a:ext cx="1982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Levický hrad</a:t>
            </a:r>
            <a:endParaRPr lang="sk-SK" sz="28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094333" y="3614365"/>
            <a:ext cx="1173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Gýmeš</a:t>
            </a:r>
            <a:endParaRPr lang="sk-SK" sz="2800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31" y="1977679"/>
            <a:ext cx="2113510" cy="945825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5" b="9946"/>
          <a:stretch/>
        </p:blipFill>
        <p:spPr>
          <a:xfrm>
            <a:off x="7620016" y="153016"/>
            <a:ext cx="4360571" cy="3062220"/>
          </a:xfrm>
        </p:spPr>
      </p:pic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r="2559" b="12640"/>
          <a:stretch/>
        </p:blipFill>
        <p:spPr>
          <a:xfrm>
            <a:off x="286434" y="1979026"/>
            <a:ext cx="4592540" cy="2994263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48" y="4065448"/>
            <a:ext cx="5232057" cy="267358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485" y="4453745"/>
            <a:ext cx="3427927" cy="228528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237060" y="4049536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Oponice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407532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ĎAKUJEM ZA POZORNOSŤ! </a:t>
            </a:r>
            <a:endParaRPr lang="sk-SK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52" y="1690688"/>
            <a:ext cx="8049295" cy="4260620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27" y="5421545"/>
            <a:ext cx="2991319" cy="13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4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28" y="24729"/>
            <a:ext cx="6833271" cy="6833271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NITRIANSKY KRAJ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424887" cy="4351338"/>
          </a:xfrm>
        </p:spPr>
        <p:txBody>
          <a:bodyPr/>
          <a:lstStyle/>
          <a:p>
            <a:r>
              <a:rPr lang="sk-SK" dirty="0" smtClean="0"/>
              <a:t>tvorí ho 7 okresov</a:t>
            </a:r>
          </a:p>
          <a:p>
            <a:r>
              <a:rPr lang="sk-SK" dirty="0" smtClean="0"/>
              <a:t>priemerne veľký kraj – čo do rozlohy i počtu obyvateľov</a:t>
            </a:r>
          </a:p>
          <a:p>
            <a:r>
              <a:rPr lang="sk-SK" dirty="0" smtClean="0"/>
              <a:t>priemerná hustota zaľudnenia (110 obyv./km</a:t>
            </a:r>
            <a:r>
              <a:rPr lang="sk-SK" dirty="0" smtClean="0">
                <a:ea typeface="Cambria Math" panose="02040503050406030204" pitchFamily="18" charset="0"/>
              </a:rPr>
              <a:t>²)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70698" y="1052520"/>
            <a:ext cx="595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392355" y="2031084"/>
            <a:ext cx="670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ZM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9467147" y="3535189"/>
            <a:ext cx="52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78841" y="4441824"/>
            <a:ext cx="593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NZ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16880" y="98413"/>
            <a:ext cx="20185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Trenčiansky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9862274" y="1281103"/>
            <a:ext cx="25867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Banskobystrický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7259761" y="3011848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NR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560590" y="3841047"/>
            <a:ext cx="568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234468" y="5653743"/>
            <a:ext cx="61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</a:t>
            </a:r>
            <a:endParaRPr lang="sk-SK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17997078">
            <a:off x="5078574" y="2419619"/>
            <a:ext cx="203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Trnavský </a:t>
            </a:r>
          </a:p>
          <a:p>
            <a:pPr algn="ctr"/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kraj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0" y="5587623"/>
            <a:ext cx="2480458" cy="11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98" y="154698"/>
            <a:ext cx="6301002" cy="6609444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6685" y="147134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Prírodné podmienky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7882" y="1329670"/>
            <a:ext cx="5713927" cy="5302950"/>
          </a:xfrm>
        </p:spPr>
        <p:txBody>
          <a:bodyPr>
            <a:normAutofit fontScale="77500" lnSpcReduction="20000"/>
          </a:bodyPr>
          <a:lstStyle/>
          <a:p>
            <a:r>
              <a:rPr lang="sk-SK" dirty="0" smtClean="0"/>
              <a:t>povrch kraja je väčšinou rovinatý: </a:t>
            </a: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Podunajská nížina</a:t>
            </a:r>
            <a:endParaRPr lang="sk-SK" dirty="0" smtClean="0"/>
          </a:p>
          <a:p>
            <a:r>
              <a:rPr lang="sk-SK" dirty="0" smtClean="0"/>
              <a:t>na severe kraja výbežky pohorí: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Považský Inovec, Tríbeč, Pohronský Inovec, Štiavnické vrchy</a:t>
            </a:r>
          </a:p>
          <a:p>
            <a:r>
              <a:rPr lang="sk-SK" dirty="0" smtClean="0"/>
              <a:t>na juhovýchode: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Burda</a:t>
            </a:r>
          </a:p>
          <a:p>
            <a:r>
              <a:rPr lang="sk-SK" dirty="0" smtClean="0"/>
              <a:t>rieky: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Dunaj, Malý Dunaj, Váh, Nitra, Žitava, Hron, Ipeľ</a:t>
            </a:r>
          </a:p>
          <a:p>
            <a:r>
              <a:rPr lang="sk-SK" dirty="0" smtClean="0"/>
              <a:t>Bohatstvo podzemnej vody (Žitný ostrov), termálnych a minerálnych prameňov (Slatina, Santovka)</a:t>
            </a:r>
          </a:p>
          <a:p>
            <a:r>
              <a:rPr lang="sk-SK" dirty="0" smtClean="0"/>
              <a:t>podnebie: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teplé</a:t>
            </a:r>
            <a:r>
              <a:rPr lang="sk-SK" dirty="0" smtClean="0"/>
              <a:t>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suché</a:t>
            </a:r>
            <a:r>
              <a:rPr lang="sk-SK" dirty="0" smtClean="0"/>
              <a:t> (Hurbanovo, Štúrovo – najteplejšie a najsuchšie lokality SR)</a:t>
            </a:r>
          </a:p>
          <a:p>
            <a:r>
              <a:rPr lang="sk-SK" dirty="0" smtClean="0"/>
              <a:t>územie kraja je v úrodných častiach odlesnené</a:t>
            </a:r>
          </a:p>
          <a:p>
            <a:r>
              <a:rPr lang="sk-SK" dirty="0" smtClean="0"/>
              <a:t>lesy: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dubové</a:t>
            </a:r>
            <a:r>
              <a:rPr lang="sk-SK" dirty="0" smtClean="0"/>
              <a:t> 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lužné </a:t>
            </a:r>
            <a:r>
              <a:rPr lang="sk-SK" dirty="0" smtClean="0"/>
              <a:t>zväčša kvôli poľnohospodárstvu odstránené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 rot="18790615">
            <a:off x="8097916" y="1487334"/>
            <a:ext cx="1342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Tríbeč</a:t>
            </a:r>
            <a:endParaRPr lang="sk-SK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 rot="850439">
            <a:off x="7634803" y="4772548"/>
            <a:ext cx="18977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Podunajská</a:t>
            </a:r>
          </a:p>
          <a:p>
            <a:pPr algn="ctr"/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nížina</a:t>
            </a:r>
            <a:endParaRPr lang="sk-SK" sz="28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ovéPole 11"/>
          <p:cNvSpPr txBox="1"/>
          <p:nvPr/>
        </p:nvSpPr>
        <p:spPr>
          <a:xfrm rot="20260312">
            <a:off x="10970299" y="4261643"/>
            <a:ext cx="764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Ipeľ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/>
          <p:cNvSpPr txBox="1"/>
          <p:nvPr/>
        </p:nvSpPr>
        <p:spPr>
          <a:xfrm rot="561937">
            <a:off x="7152421" y="6344231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Dunaj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 rot="4414543">
            <a:off x="9673005" y="4499644"/>
            <a:ext cx="919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Hron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ovéPole 15"/>
          <p:cNvSpPr txBox="1"/>
          <p:nvPr/>
        </p:nvSpPr>
        <p:spPr>
          <a:xfrm rot="3749504">
            <a:off x="7159891" y="2613333"/>
            <a:ext cx="933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ovéPole 16"/>
          <p:cNvSpPr txBox="1"/>
          <p:nvPr/>
        </p:nvSpPr>
        <p:spPr>
          <a:xfrm rot="3832118">
            <a:off x="6559735" y="4049215"/>
            <a:ext cx="746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</a:t>
            </a:r>
            <a:endParaRPr lang="sk-SK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 rot="19860115">
            <a:off x="6398259" y="5280349"/>
            <a:ext cx="11258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Žitný </a:t>
            </a: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ostrov</a:t>
            </a:r>
            <a:endParaRPr lang="sk-SK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 rot="18790615">
            <a:off x="6879494" y="498763"/>
            <a:ext cx="16105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Považský </a:t>
            </a:r>
          </a:p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Inovec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ovéPole 18"/>
          <p:cNvSpPr txBox="1"/>
          <p:nvPr/>
        </p:nvSpPr>
        <p:spPr>
          <a:xfrm rot="18790615">
            <a:off x="9032432" y="1574678"/>
            <a:ext cx="1830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Pohronský </a:t>
            </a:r>
          </a:p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Inovec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ovéPole 19"/>
          <p:cNvSpPr txBox="1"/>
          <p:nvPr/>
        </p:nvSpPr>
        <p:spPr>
          <a:xfrm rot="1946880">
            <a:off x="10025042" y="2600117"/>
            <a:ext cx="16862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Štiavnické</a:t>
            </a:r>
          </a:p>
          <a:p>
            <a:pPr algn="ctr"/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vrchy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ovéPole 20"/>
          <p:cNvSpPr txBox="1"/>
          <p:nvPr/>
        </p:nvSpPr>
        <p:spPr>
          <a:xfrm rot="195925">
            <a:off x="10245223" y="5894178"/>
            <a:ext cx="1073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Burda</a:t>
            </a:r>
            <a:endParaRPr lang="sk-SK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6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6" grpId="0"/>
      <p:bldP spid="17" grpId="0"/>
      <p:bldP spid="4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497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cap="all" dirty="0" smtClean="0"/>
              <a:t>Hustota zaľudnenia:</a:t>
            </a:r>
          </a:p>
          <a:p>
            <a:r>
              <a:rPr lang="sk-SK" dirty="0" smtClean="0"/>
              <a:t>hustá sídelná zástavba</a:t>
            </a:r>
          </a:p>
          <a:p>
            <a:pPr marL="0" indent="0">
              <a:buNone/>
            </a:pPr>
            <a:r>
              <a:rPr lang="sk-SK" cap="all" dirty="0" smtClean="0"/>
              <a:t>Národnosti: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slovenská národnosť </a:t>
            </a:r>
            <a:r>
              <a:rPr lang="sk-SK" dirty="0" smtClean="0"/>
              <a:t>(žije tu najmenej Slovákov v SR)</a:t>
            </a:r>
          </a:p>
          <a:p>
            <a:r>
              <a:rPr lang="sk-SK" dirty="0" smtClean="0"/>
              <a:t>na juhu prevažuje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maďarská národnosť </a:t>
            </a:r>
            <a:r>
              <a:rPr lang="sk-SK" dirty="0" smtClean="0"/>
              <a:t>(žije tu najviac Maďarov v SR)</a:t>
            </a:r>
            <a:endParaRPr lang="sk-SK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477" y="5900738"/>
            <a:ext cx="2034420" cy="910431"/>
          </a:xfrm>
          <a:prstGeom prst="rect">
            <a:avLst/>
          </a:prstGeo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67" y="240795"/>
            <a:ext cx="6825534" cy="5659943"/>
          </a:xfrm>
        </p:spPr>
      </p:pic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835827"/>
              </p:ext>
            </p:extLst>
          </p:nvPr>
        </p:nvGraphicFramePr>
        <p:xfrm>
          <a:off x="6387919" y="88899"/>
          <a:ext cx="5735977" cy="6722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22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Obyvateľstvo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704268" cy="4600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SÍDLA</a:t>
            </a:r>
          </a:p>
          <a:p>
            <a:r>
              <a:rPr lang="sk-SK" dirty="0" smtClean="0"/>
              <a:t>344 obcí (15 z nich má štatút mesta)</a:t>
            </a:r>
          </a:p>
          <a:p>
            <a:r>
              <a:rPr lang="sk-SK" dirty="0" smtClean="0"/>
              <a:t>najväčšie mesto: </a:t>
            </a:r>
          </a:p>
          <a:p>
            <a:pPr marL="0" indent="0">
              <a:buNone/>
            </a:pPr>
            <a:r>
              <a:rPr lang="sk-SK" dirty="0" smtClean="0"/>
              <a:t>  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NITRA </a:t>
            </a:r>
            <a:r>
              <a:rPr lang="sk-SK" dirty="0" smtClean="0"/>
              <a:t>(83 000 obyvateľov –   </a:t>
            </a:r>
          </a:p>
          <a:p>
            <a:pPr marL="0" indent="0">
              <a:buNone/>
            </a:pPr>
            <a:r>
              <a:rPr lang="sk-SK" dirty="0"/>
              <a:t> </a:t>
            </a:r>
            <a:r>
              <a:rPr lang="sk-SK" dirty="0" smtClean="0"/>
              <a:t>  5.najväčšie mesto SR)</a:t>
            </a:r>
          </a:p>
          <a:p>
            <a:r>
              <a:rPr lang="sk-SK" dirty="0" smtClean="0"/>
              <a:t>ďalšie významné sídla: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Nové Zámky, Komárno, Levice, Topoľčany</a:t>
            </a:r>
          </a:p>
          <a:p>
            <a:r>
              <a:rPr lang="sk-SK" dirty="0" smtClean="0"/>
              <a:t>(najmenšie mesto – Tlmače 4 tis. obyv.)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927" y="166997"/>
            <a:ext cx="6587161" cy="546227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88" y="5822760"/>
            <a:ext cx="2133599" cy="9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Hospodárstvo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657225" y="1690688"/>
            <a:ext cx="44577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POĽNOHOSPODÁRSTVO</a:t>
            </a:r>
          </a:p>
          <a:p>
            <a:r>
              <a:rPr lang="sk-SK" dirty="0" smtClean="0"/>
              <a:t>Nitriansky kraj patrí medzi najproduktívnejšie </a:t>
            </a:r>
            <a:r>
              <a:rPr lang="sk-SK" dirty="0"/>
              <a:t>regióny v oblasti </a:t>
            </a:r>
            <a:r>
              <a:rPr lang="sk-SK" dirty="0" smtClean="0"/>
              <a:t>poľnohospodárstva</a:t>
            </a:r>
          </a:p>
          <a:p>
            <a:r>
              <a:rPr lang="sk-SK" dirty="0" smtClean="0"/>
              <a:t>prevláda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rastlinná výroba </a:t>
            </a:r>
            <a:r>
              <a:rPr lang="sk-SK" dirty="0" smtClean="0"/>
              <a:t>– pestovanie najnáročnejších plodín – pšenica, kukurica, slnečnica</a:t>
            </a:r>
            <a:endParaRPr lang="sk-SK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5662196"/>
            <a:ext cx="2290763" cy="10251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23837"/>
            <a:ext cx="5176837" cy="340774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9" y="3645952"/>
            <a:ext cx="5176837" cy="304139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4336"/>
            <a:ext cx="12191999" cy="588366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" y="20230"/>
            <a:ext cx="1219199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Priaznivé podmienky má aj pestovanie </a:t>
            </a:r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viniča</a:t>
            </a:r>
            <a:r>
              <a:rPr lang="sk-SK" sz="2800" dirty="0" smtClean="0"/>
              <a:t>, najmä v oblasti Nitry, Topoľčianok a Levíc.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75504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Energetický priemysel</a:t>
            </a:r>
          </a:p>
          <a:p>
            <a:r>
              <a:rPr lang="sk-SK" dirty="0" smtClean="0"/>
              <a:t>jadrová elektráreň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Mochovce </a:t>
            </a:r>
            <a:r>
              <a:rPr lang="sk-SK" dirty="0" smtClean="0"/>
              <a:t>(</a:t>
            </a:r>
            <a:r>
              <a:rPr lang="sk-SK" dirty="0" err="1" smtClean="0">
                <a:hlinkClick r:id="rId2"/>
              </a:rPr>
              <a:t>info</a:t>
            </a:r>
            <a:r>
              <a:rPr lang="sk-SK" dirty="0" smtClean="0"/>
              <a:t>)</a:t>
            </a:r>
          </a:p>
          <a:p>
            <a:r>
              <a:rPr lang="sk-SK" dirty="0" smtClean="0"/>
              <a:t>vodné dielo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Kráľová </a:t>
            </a:r>
            <a:r>
              <a:rPr lang="sk-SK" dirty="0" smtClean="0"/>
              <a:t>(na hranici s Trnavským krajom)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3860"/>
            <a:ext cx="6096000" cy="409366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761"/>
            <a:ext cx="12192000" cy="230124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25" y="493001"/>
            <a:ext cx="2045888" cy="9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Priemysel</a:t>
            </a:r>
            <a:endParaRPr lang="sk-SK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836444" cy="4351338"/>
          </a:xfrm>
        </p:spPr>
        <p:txBody>
          <a:bodyPr/>
          <a:lstStyle/>
          <a:p>
            <a:pPr marL="0" indent="0">
              <a:buNone/>
            </a:pPr>
            <a:r>
              <a:rPr lang="sk-SK" cap="all" dirty="0" smtClean="0"/>
              <a:t>CHEMICKÝ priemysel</a:t>
            </a:r>
          </a:p>
          <a:p>
            <a:r>
              <a:rPr lang="sk-SK" dirty="0" smtClean="0"/>
              <a:t>výroba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hnojív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gumárenských chemikálií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Šaľa</a:t>
            </a:r>
          </a:p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plastové výrobky </a:t>
            </a:r>
            <a:r>
              <a:rPr lang="sk-SK" dirty="0" smtClean="0"/>
              <a:t>(potrubia, fólie)      v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Nitre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69" y="274451"/>
            <a:ext cx="6135917" cy="2597538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4668" r="12293" b="19656"/>
          <a:stretch/>
        </p:blipFill>
        <p:spPr>
          <a:xfrm>
            <a:off x="2997840" y="3788738"/>
            <a:ext cx="4780999" cy="29726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414" y="2576379"/>
            <a:ext cx="3819525" cy="38195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32" y="2933562"/>
            <a:ext cx="2250282" cy="79360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6" y="4862066"/>
            <a:ext cx="2434994" cy="131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597</Words>
  <Application>Microsoft Office PowerPoint</Application>
  <PresentationFormat>Širokouhlá</PresentationFormat>
  <Paragraphs>135</Paragraphs>
  <Slides>22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Motiv Office</vt:lpstr>
      <vt:lpstr>NITRIANSKY KRAJ</vt:lpstr>
      <vt:lpstr>NITRIANSKY KRAJ</vt:lpstr>
      <vt:lpstr>NITRIANSKY KRAJ</vt:lpstr>
      <vt:lpstr>Prírodné podmienky</vt:lpstr>
      <vt:lpstr>Obyvateľstvo</vt:lpstr>
      <vt:lpstr>Obyvateľstvo</vt:lpstr>
      <vt:lpstr>Hospodárstvo</vt:lpstr>
      <vt:lpstr>Priemysel</vt:lpstr>
      <vt:lpstr>Priemysel</vt:lpstr>
      <vt:lpstr>Priemysel</vt:lpstr>
      <vt:lpstr>Priemysel</vt:lpstr>
      <vt:lpstr>Doprava</vt:lpstr>
      <vt:lpstr>Nitra</vt:lpstr>
      <vt:lpstr>Zaujímavosti</vt:lpstr>
      <vt:lpstr>Zaujímavosti</vt:lpstr>
      <vt:lpstr>Zaujímavosti</vt:lpstr>
      <vt:lpstr>Zaujímavosti</vt:lpstr>
      <vt:lpstr>Kam v Nitrianskom kraji? </vt:lpstr>
      <vt:lpstr>Kam v Nitrianskom kraji? </vt:lpstr>
      <vt:lpstr>Kam v Nitrianskom kraji?</vt:lpstr>
      <vt:lpstr>Kam v Nitrianskom kraji?</vt:lpstr>
      <vt:lpstr>ĎAKUJEM ZA POZORNOSŤ!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BRATISLAVSKÝ KRAJ</dc:title>
  <dc:creator>Mirka Chlupíková</dc:creator>
  <cp:lastModifiedBy>szs-lt05</cp:lastModifiedBy>
  <cp:revision>88</cp:revision>
  <dcterms:created xsi:type="dcterms:W3CDTF">2014-01-02T19:39:01Z</dcterms:created>
  <dcterms:modified xsi:type="dcterms:W3CDTF">2020-04-18T18:00:48Z</dcterms:modified>
</cp:coreProperties>
</file>