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8EA7-116B-42BF-90C9-BB094E88EA88}" type="datetimeFigureOut">
              <a:rPr lang="sk-SK" smtClean="0"/>
              <a:t>19. 9. 2016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0955-BC45-42CF-8FDE-8AC07DABCC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8EA7-116B-42BF-90C9-BB094E88EA88}" type="datetimeFigureOut">
              <a:rPr lang="sk-SK" smtClean="0"/>
              <a:t>19. 9. 2016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0955-BC45-42CF-8FDE-8AC07DABCC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8EA7-116B-42BF-90C9-BB094E88EA88}" type="datetimeFigureOut">
              <a:rPr lang="sk-SK" smtClean="0"/>
              <a:t>19. 9. 2016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0955-BC45-42CF-8FDE-8AC07DABCC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8EA7-116B-42BF-90C9-BB094E88EA88}" type="datetimeFigureOut">
              <a:rPr lang="sk-SK" smtClean="0"/>
              <a:t>19. 9. 2016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0955-BC45-42CF-8FDE-8AC07DABCC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8EA7-116B-42BF-90C9-BB094E88EA88}" type="datetimeFigureOut">
              <a:rPr lang="sk-SK" smtClean="0"/>
              <a:t>19. 9. 2016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0955-BC45-42CF-8FDE-8AC07DABCC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8EA7-116B-42BF-90C9-BB094E88EA88}" type="datetimeFigureOut">
              <a:rPr lang="sk-SK" smtClean="0"/>
              <a:t>19. 9. 2016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0955-BC45-42CF-8FDE-8AC07DABCC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8EA7-116B-42BF-90C9-BB094E88EA88}" type="datetimeFigureOut">
              <a:rPr lang="sk-SK" smtClean="0"/>
              <a:t>19. 9. 2016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0955-BC45-42CF-8FDE-8AC07DABCC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8EA7-116B-42BF-90C9-BB094E88EA88}" type="datetimeFigureOut">
              <a:rPr lang="sk-SK" smtClean="0"/>
              <a:t>19. 9. 2016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0955-BC45-42CF-8FDE-8AC07DABCC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8EA7-116B-42BF-90C9-BB094E88EA88}" type="datetimeFigureOut">
              <a:rPr lang="sk-SK" smtClean="0"/>
              <a:t>19. 9. 2016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0955-BC45-42CF-8FDE-8AC07DABCC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8EA7-116B-42BF-90C9-BB094E88EA88}" type="datetimeFigureOut">
              <a:rPr lang="sk-SK" smtClean="0"/>
              <a:t>19. 9. 2016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0955-BC45-42CF-8FDE-8AC07DABCC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48EA7-116B-42BF-90C9-BB094E88EA88}" type="datetimeFigureOut">
              <a:rPr lang="sk-SK" smtClean="0"/>
              <a:t>19. 9. 2016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0955-BC45-42CF-8FDE-8AC07DABCC7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>
                <a:alpha val="87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48EA7-116B-42BF-90C9-BB094E88EA88}" type="datetimeFigureOut">
              <a:rPr lang="sk-SK" smtClean="0"/>
              <a:t>19. 9. 2016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F0955-BC45-42CF-8FDE-8AC07DABCC7D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068960"/>
            <a:ext cx="7772400" cy="1470025"/>
          </a:xfrm>
        </p:spPr>
        <p:txBody>
          <a:bodyPr>
            <a:normAutofit/>
          </a:bodyPr>
          <a:lstStyle/>
          <a:p>
            <a:r>
              <a:rPr lang="sk-SK" sz="6000" dirty="0" smtClean="0"/>
              <a:t>Moja rodina</a:t>
            </a:r>
            <a:endParaRPr lang="sk-SK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>
            <a:noAutofit/>
          </a:bodyPr>
          <a:lstStyle/>
          <a:p>
            <a:r>
              <a:rPr lang="sk-SK" sz="5400" dirty="0" smtClean="0"/>
              <a:t>Rodina a jej poslanie</a:t>
            </a:r>
            <a:endParaRPr lang="sk-SK" sz="5400" dirty="0"/>
          </a:p>
        </p:txBody>
      </p:sp>
      <p:pic>
        <p:nvPicPr>
          <p:cNvPr id="4" name="Obrázok 3" descr="rodi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548680"/>
            <a:ext cx="4111932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Citát o rodine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dirty="0" smtClean="0">
                <a:latin typeface="Monotype Corsiva" pitchFamily="66" charset="0"/>
              </a:rPr>
              <a:t>Rodina je oboje, ako základnou jednotkou spoločnosti, tak koreňom kultúry. Je to neutíchajúci zdroj podpory, obhajoby, uistenia a emocionálneho dobitia, ktoré dodáva dieťaťu silu, aby sa sebavedome odvážilo do väčšieho sveta a stalo sa všetkým, čím môže byť.</a:t>
            </a:r>
          </a:p>
          <a:p>
            <a:pPr algn="r">
              <a:buNone/>
            </a:pPr>
            <a:endParaRPr lang="sk-SK" dirty="0" smtClean="0">
              <a:latin typeface="Monotype Corsiva" pitchFamily="66" charset="0"/>
            </a:endParaRPr>
          </a:p>
          <a:p>
            <a:pPr algn="r">
              <a:buNone/>
            </a:pPr>
            <a:r>
              <a:rPr lang="sk-SK" dirty="0" err="1" smtClean="0">
                <a:latin typeface="Monotype Corsiva" pitchFamily="66" charset="0"/>
              </a:rPr>
              <a:t>Mariance</a:t>
            </a:r>
            <a:r>
              <a:rPr lang="sk-SK" dirty="0" smtClean="0">
                <a:latin typeface="Monotype Corsiva" pitchFamily="66" charset="0"/>
              </a:rPr>
              <a:t> </a:t>
            </a:r>
            <a:r>
              <a:rPr lang="sk-SK" dirty="0" err="1" smtClean="0">
                <a:latin typeface="Monotype Corsiva" pitchFamily="66" charset="0"/>
              </a:rPr>
              <a:t>NeiFert</a:t>
            </a:r>
            <a:endParaRPr lang="sk-SK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to rodina?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b="1" dirty="0" smtClean="0"/>
              <a:t>	Rodina</a:t>
            </a:r>
            <a:r>
              <a:rPr lang="sk-SK" dirty="0" smtClean="0"/>
              <a:t> je malá spoločenská skupina, ktorej členovia sú pokrvne a príbuzensky spojení.</a:t>
            </a:r>
          </a:p>
          <a:p>
            <a:pPr algn="ctr">
              <a:buNone/>
            </a:pPr>
            <a:r>
              <a:rPr lang="sk-SK" dirty="0"/>
              <a:t>	M</a:t>
            </a:r>
            <a:r>
              <a:rPr lang="sk-SK" dirty="0" smtClean="0"/>
              <a:t>ajú  medzi sebou  vytvorené vzťahy spolupatričnosti.</a:t>
            </a:r>
            <a:endParaRPr lang="sk-SK" dirty="0"/>
          </a:p>
        </p:txBody>
      </p:sp>
      <p:pic>
        <p:nvPicPr>
          <p:cNvPr id="4" name="Obrázok 3" descr="rodina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005064"/>
            <a:ext cx="4176464" cy="23466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pre dieťa predstavuje rodina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k-SK" dirty="0" smtClean="0"/>
              <a:t>Rodina predstavuje pre dieťa najdôležitejšie prostredie a je preň zárukou bezpečia a istoty.</a:t>
            </a:r>
            <a:endParaRPr lang="sk-SK" dirty="0"/>
          </a:p>
        </p:txBody>
      </p:sp>
      <p:pic>
        <p:nvPicPr>
          <p:cNvPr id="4" name="Obrázok 3" descr="rodina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924944"/>
            <a:ext cx="3889219" cy="2588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Obrázok 4" descr="images4YFOKSJ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784546"/>
            <a:ext cx="3816424" cy="25396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pre dieťa predstavuje rodina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/>
              <a:t>Rodina ako prostredie, s ktorým sme najviac spätí, nás výrazne </a:t>
            </a:r>
            <a:r>
              <a:rPr lang="sk-SK" b="1" u="sng" dirty="0"/>
              <a:t>ovplyvňuje</a:t>
            </a:r>
            <a:r>
              <a:rPr lang="sk-SK" dirty="0"/>
              <a:t> a </a:t>
            </a:r>
            <a:r>
              <a:rPr lang="sk-SK" b="1" u="sng" dirty="0"/>
              <a:t>my ovplyvňujeme ju</a:t>
            </a:r>
            <a:r>
              <a:rPr lang="sk-SK" dirty="0"/>
              <a:t>. </a:t>
            </a:r>
            <a:endParaRPr lang="sk-SK" dirty="0" smtClean="0"/>
          </a:p>
          <a:p>
            <a:pPr algn="ctr">
              <a:buNone/>
            </a:pPr>
            <a:r>
              <a:rPr lang="sk-SK" dirty="0" smtClean="0"/>
              <a:t>Vytvára </a:t>
            </a:r>
            <a:r>
              <a:rPr lang="sk-SK" dirty="0"/>
              <a:t>vlastné kultúrne prostredie, ktoré formuje osobnosť detí. </a:t>
            </a:r>
          </a:p>
        </p:txBody>
      </p:sp>
      <p:pic>
        <p:nvPicPr>
          <p:cNvPr id="4" name="Obrázok 3" descr="rodin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293096"/>
            <a:ext cx="3255288" cy="22059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Prvá sociálna skupina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b="1" dirty="0"/>
              <a:t>Rodina je </a:t>
            </a:r>
            <a:r>
              <a:rPr lang="sk-SK" b="1" u="sng" dirty="0">
                <a:solidFill>
                  <a:srgbClr val="FF0000"/>
                </a:solidFill>
              </a:rPr>
              <a:t>prvá skupina</a:t>
            </a:r>
            <a:r>
              <a:rPr lang="sk-SK" b="1" dirty="0"/>
              <a:t>, ktorej členom sa človek stáva hneď po svojom narodení. </a:t>
            </a:r>
          </a:p>
        </p:txBody>
      </p:sp>
      <p:pic>
        <p:nvPicPr>
          <p:cNvPr id="4" name="Obrázok 3" descr="narod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84984"/>
            <a:ext cx="3744944" cy="23339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Obrázok 4" descr="narodeni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284984"/>
            <a:ext cx="3456384" cy="23000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/>
              <a:t>Rodine </a:t>
            </a:r>
            <a:r>
              <a:rPr lang="sk-SK" b="1" dirty="0">
                <a:solidFill>
                  <a:srgbClr val="FF0000"/>
                </a:solidFill>
              </a:rPr>
              <a:t>záleží</a:t>
            </a:r>
            <a:r>
              <a:rPr lang="sk-SK" dirty="0"/>
              <a:t> na tom, aby </a:t>
            </a:r>
            <a:r>
              <a:rPr lang="sk-SK" b="1" dirty="0">
                <a:solidFill>
                  <a:srgbClr val="FF0000"/>
                </a:solidFill>
              </a:rPr>
              <a:t>správne</a:t>
            </a:r>
            <a:r>
              <a:rPr lang="sk-SK" dirty="0"/>
              <a:t> plnila úlohy v oblasti </a:t>
            </a:r>
            <a:r>
              <a:rPr lang="sk-SK" b="1" dirty="0">
                <a:solidFill>
                  <a:srgbClr val="FF0000"/>
                </a:solidFill>
              </a:rPr>
              <a:t>socializácie</a:t>
            </a:r>
            <a:r>
              <a:rPr lang="sk-SK" dirty="0"/>
              <a:t> svojich členov. Rodina odovzdáva </a:t>
            </a:r>
            <a:r>
              <a:rPr lang="sk-SK" b="1" dirty="0">
                <a:solidFill>
                  <a:srgbClr val="FF0000"/>
                </a:solidFill>
              </a:rPr>
              <a:t>kultúrne dedičstvo </a:t>
            </a:r>
            <a:r>
              <a:rPr lang="sk-SK" dirty="0"/>
              <a:t>nasledujúcim pokoleniam. </a:t>
            </a:r>
          </a:p>
        </p:txBody>
      </p:sp>
      <p:pic>
        <p:nvPicPr>
          <p:cNvPr id="4" name="Obrázok 3" descr="socializác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933056"/>
            <a:ext cx="6795419" cy="2559918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Socializácia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574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b="1" dirty="0" smtClean="0"/>
              <a:t>Socializácia</a:t>
            </a:r>
            <a:r>
              <a:rPr lang="sk-SK" dirty="0" smtClean="0"/>
              <a:t> je proces sociálneho učenia, v ktorom si jednotlivec osvojuje </a:t>
            </a:r>
            <a:r>
              <a:rPr lang="sk-SK" b="1" dirty="0" smtClean="0">
                <a:solidFill>
                  <a:srgbClr val="FF0000"/>
                </a:solidFill>
              </a:rPr>
              <a:t>kultúru</a:t>
            </a:r>
            <a:r>
              <a:rPr lang="sk-SK" dirty="0" smtClean="0"/>
              <a:t> vlastnej spoločnosti a </a:t>
            </a:r>
            <a:r>
              <a:rPr lang="sk-SK" b="1" dirty="0" smtClean="0">
                <a:solidFill>
                  <a:srgbClr val="FF0000"/>
                </a:solidFill>
              </a:rPr>
              <a:t>formuje sa </a:t>
            </a:r>
            <a:r>
              <a:rPr lang="sk-SK" dirty="0" smtClean="0"/>
              <a:t>ako </a:t>
            </a:r>
            <a:r>
              <a:rPr lang="sk-SK" b="1" dirty="0" smtClean="0">
                <a:solidFill>
                  <a:srgbClr val="FF0000"/>
                </a:solidFill>
              </a:rPr>
              <a:t>sociálna bytosť </a:t>
            </a:r>
            <a:r>
              <a:rPr lang="sk-SK" dirty="0" smtClean="0"/>
              <a:t>i ako </a:t>
            </a:r>
            <a:r>
              <a:rPr lang="sk-SK" b="1" dirty="0" smtClean="0">
                <a:solidFill>
                  <a:srgbClr val="FF0000"/>
                </a:solidFill>
              </a:rPr>
              <a:t>individuálna osobnosť</a:t>
            </a:r>
            <a:r>
              <a:rPr lang="sk-SK" dirty="0" smtClean="0"/>
              <a:t>.</a:t>
            </a:r>
          </a:p>
          <a:p>
            <a:pPr algn="ctr">
              <a:buNone/>
            </a:pPr>
            <a:r>
              <a:rPr lang="sk-SK" b="1" dirty="0" smtClean="0"/>
              <a:t>Socializácia je výsledkom sociálneho učenia. </a:t>
            </a:r>
            <a:endParaRPr lang="sk-SK" b="1" dirty="0"/>
          </a:p>
        </p:txBody>
      </p:sp>
      <p:pic>
        <p:nvPicPr>
          <p:cNvPr id="4" name="Obrázok 3" descr="Socializácia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149080"/>
            <a:ext cx="3758130" cy="2333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Sociálne učenie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 smtClean="0"/>
              <a:t>Sociálne učenie je proces osvojovania si sociálnych noriem, vedomostí, návykov, postojov a dispozícií k príslušným sociálnym roliam a dotváranie osobnostných rysov. Ide o učenie sociálnym roliam.</a:t>
            </a:r>
            <a:endParaRPr lang="sk-SK" dirty="0"/>
          </a:p>
        </p:txBody>
      </p:sp>
      <p:pic>
        <p:nvPicPr>
          <p:cNvPr id="4" name="Obrázok 3" descr="images2FS6MBH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4221088"/>
            <a:ext cx="3168352" cy="2373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Istota rovnováhy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dirty="0"/>
              <a:t>Rodina realizuje spoločenskú kontrolu nad svojimi príslušníkmi. Rodina zaisťuje rovnováhu medzi emocionálnymi potrebami svojich členov.</a:t>
            </a:r>
          </a:p>
        </p:txBody>
      </p:sp>
      <p:pic>
        <p:nvPicPr>
          <p:cNvPr id="4" name="Obrázok 3" descr="imagesO3JUVT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429000"/>
            <a:ext cx="2719189" cy="27191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Obrázok 4" descr="imagesH81FXQ5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3789040"/>
            <a:ext cx="3043781" cy="22798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239</Words>
  <Application>Microsoft Office PowerPoint</Application>
  <PresentationFormat>Prezentácia na obrazovke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Moja rodina</vt:lpstr>
      <vt:lpstr>Čo je to rodina?</vt:lpstr>
      <vt:lpstr>Čo pre dieťa predstavuje rodina</vt:lpstr>
      <vt:lpstr>Čo pre dieťa predstavuje rodina</vt:lpstr>
      <vt:lpstr>Prvá sociálna skupina</vt:lpstr>
      <vt:lpstr>Snímka 6</vt:lpstr>
      <vt:lpstr>Socializácia</vt:lpstr>
      <vt:lpstr>Sociálne učenie</vt:lpstr>
      <vt:lpstr>Istota rovnováhy</vt:lpstr>
      <vt:lpstr>Citát o rodine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rodina</dc:title>
  <dc:creator>pc</dc:creator>
  <cp:lastModifiedBy>pc</cp:lastModifiedBy>
  <cp:revision>10</cp:revision>
  <dcterms:created xsi:type="dcterms:W3CDTF">2016-09-19T15:35:33Z</dcterms:created>
  <dcterms:modified xsi:type="dcterms:W3CDTF">2016-09-19T17:00:14Z</dcterms:modified>
</cp:coreProperties>
</file>