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5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0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91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4870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5468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6437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5130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02764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2151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331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7559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3304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7168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0880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6349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670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520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836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0C10342-CC04-4E6C-B0FA-025108C07E97}" type="datetimeFigureOut">
              <a:rPr lang="sk-SK" smtClean="0"/>
              <a:t>5. 2. 2020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36FCCC8-DC47-43DA-918F-C2A87C9338E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18474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79"/>
            <a:ext cx="12191999" cy="686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2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398" y="1411669"/>
            <a:ext cx="6829754" cy="479600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184634" y="294290"/>
            <a:ext cx="4183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>
                <a:solidFill>
                  <a:srgbClr val="0070C0"/>
                </a:solidFill>
              </a:rPr>
              <a:t>Kolobeh Vody</a:t>
            </a:r>
            <a:endParaRPr lang="sk-SK" sz="4000" dirty="0">
              <a:solidFill>
                <a:srgbClr val="0070C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746234" y="1629103"/>
            <a:ext cx="33422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Kolobeh  vody prebieha takto : voda sa nachádza najprv v rieke jazerách ......... Potom sa vyparí do oblakov  </a:t>
            </a:r>
            <a:r>
              <a:rPr lang="sk-SK" dirty="0" err="1" smtClean="0"/>
              <a:t>ke</a:t>
            </a:r>
            <a:r>
              <a:rPr lang="sk-SK" dirty="0" err="1"/>
              <a:t>d</a:t>
            </a:r>
            <a:r>
              <a:rPr lang="sk-SK" dirty="0" smtClean="0"/>
              <a:t> je oblak ťažký tak začne pršať alebo snežiť (ľadové kryštáli)potom to dopadne na zem a odtečie to do mora , rieky , potoka ... a tak dokola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883014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879"/>
            <a:ext cx="12193057" cy="744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052084" y="1020726"/>
            <a:ext cx="7697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dirty="0" smtClean="0"/>
              <a:t>Ďakujem za pozornosť</a:t>
            </a:r>
            <a:endParaRPr lang="sk-SK" sz="5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270" y="2065066"/>
            <a:ext cx="3239275" cy="45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23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38833" y="125831"/>
            <a:ext cx="8001000" cy="2971801"/>
          </a:xfrm>
        </p:spPr>
        <p:txBody>
          <a:bodyPr/>
          <a:lstStyle/>
          <a:p>
            <a:r>
              <a:rPr lang="sk-SK" dirty="0" smtClean="0"/>
              <a:t>                           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38833" y="3305211"/>
            <a:ext cx="6400800" cy="1947333"/>
          </a:xfrm>
        </p:spPr>
        <p:txBody>
          <a:bodyPr/>
          <a:lstStyle/>
          <a:p>
            <a:r>
              <a:rPr lang="sk-SK" dirty="0" smtClean="0"/>
              <a:t>                   </a:t>
            </a:r>
            <a:r>
              <a:rPr lang="sk-SK" dirty="0" smtClean="0">
                <a:latin typeface="Algerian" panose="04020705040A02060702" pitchFamily="82" charset="0"/>
                <a:cs typeface="Segoe UI Semibold" panose="020B0702040204020203" pitchFamily="34" charset="0"/>
              </a:rPr>
              <a:t>Lukáš Masaryk 6.B.</a:t>
            </a:r>
          </a:p>
          <a:p>
            <a:r>
              <a:rPr lang="sk-SK" dirty="0" smtClean="0">
                <a:latin typeface="Algerian" panose="04020705040A02060702" pitchFamily="82" charset="0"/>
                <a:cs typeface="Segoe UI Semibold" panose="020B0702040204020203" pitchFamily="34" charset="0"/>
              </a:rPr>
              <a:t>    ZŠ </a:t>
            </a:r>
            <a:r>
              <a:rPr lang="sk-SK" dirty="0">
                <a:latin typeface="Algerian" panose="04020705040A02060702" pitchFamily="82" charset="0"/>
                <a:cs typeface="Segoe UI Semibold" panose="020B0702040204020203" pitchFamily="34" charset="0"/>
              </a:rPr>
              <a:t>s MŠ Jána Smreka Melčice-Lieskové </a:t>
            </a:r>
            <a:endParaRPr lang="sk-SK" dirty="0" smtClean="0">
              <a:latin typeface="Algerian" panose="04020705040A02060702" pitchFamily="82" charset="0"/>
              <a:cs typeface="Segoe UI Semibold" panose="020B0702040204020203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968694" y="2451301"/>
            <a:ext cx="3794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Bahnschrift" panose="020B0502040204020203" pitchFamily="34" charset="0"/>
              </a:rPr>
              <a:t>Voda okolo nás</a:t>
            </a:r>
            <a:endParaRPr lang="sk-SK" sz="36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50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80" y="627171"/>
            <a:ext cx="5715000" cy="4048125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905297" y="801412"/>
            <a:ext cx="37416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-voda je chemická zlúčenina vodíka a kyslíka.</a:t>
            </a:r>
          </a:p>
          <a:p>
            <a:r>
              <a:rPr lang="sk-SK" dirty="0" smtClean="0">
                <a:solidFill>
                  <a:srgbClr val="FFC000"/>
                </a:solidFill>
              </a:rPr>
              <a:t>-voda sa delí podľa vlastností:</a:t>
            </a:r>
          </a:p>
          <a:p>
            <a:r>
              <a:rPr lang="sk-SK" dirty="0" smtClean="0">
                <a:solidFill>
                  <a:srgbClr val="FFFF00"/>
                </a:solidFill>
              </a:rPr>
              <a:t>pevné: ľad</a:t>
            </a:r>
          </a:p>
          <a:p>
            <a:r>
              <a:rPr lang="sk-SK" dirty="0" smtClean="0">
                <a:solidFill>
                  <a:srgbClr val="92D050"/>
                </a:solidFill>
              </a:rPr>
              <a:t>plynné: para</a:t>
            </a:r>
          </a:p>
          <a:p>
            <a:r>
              <a:rPr lang="sk-SK" dirty="0" smtClean="0">
                <a:solidFill>
                  <a:srgbClr val="00B050"/>
                </a:solidFill>
              </a:rPr>
              <a:t>kvapalné: vodné toky a úžitková voda</a:t>
            </a:r>
          </a:p>
        </p:txBody>
      </p:sp>
      <p:sp>
        <p:nvSpPr>
          <p:cNvPr id="4" name="Obdĺžnik 3"/>
          <p:cNvSpPr/>
          <p:nvPr/>
        </p:nvSpPr>
        <p:spPr>
          <a:xfrm>
            <a:off x="6905297" y="2832737"/>
            <a:ext cx="37416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solidFill>
                  <a:srgbClr val="002060"/>
                </a:solidFill>
              </a:rPr>
              <a:t>Tvoria ju dva atómy vodíka a jeden atóm kyslíka. </a:t>
            </a:r>
            <a:r>
              <a:rPr lang="sk-SK" dirty="0" smtClean="0">
                <a:solidFill>
                  <a:srgbClr val="7030A0"/>
                </a:solidFill>
              </a:rPr>
              <a:t>Zloženie je nemenné a nezávislé na skupenstve </a:t>
            </a:r>
            <a:r>
              <a:rPr lang="sk-SK" dirty="0" smtClean="0">
                <a:solidFill>
                  <a:schemeClr val="accent6">
                    <a:lumMod val="50000"/>
                  </a:schemeClr>
                </a:solidFill>
              </a:rPr>
              <a:t>– platí pri vode v akomkoľvek stave – riečna voda, morská voda, ľad, sneh, vodná para, dážď, voda v kalužiach.</a:t>
            </a:r>
            <a:endParaRPr lang="sk-SK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255" y="1304699"/>
            <a:ext cx="3524250" cy="4562475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924910" y="1488428"/>
            <a:ext cx="43512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latin typeface="Bahnschrift SemiLight SemiConde" panose="020B0502040204020203" pitchFamily="34" charset="0"/>
              </a:rPr>
              <a:t>Voda je najdôležitejšou zložkou v ľudskom organizme. Je našou súčasťou už od vývinu, keď tvorí až 80% hmotnosti , u novorodenca je to 75 % hmotnosti tela. S pribúdajúcim vekom klesá množstvo vody v našom tele. U dospelého človeka predstavuje voda 2/3 hmotnosti, čo je 55-65 %, v neskoršom veku voda tvorí už len 50 % našej hmotnosti.</a:t>
            </a:r>
            <a:endParaRPr lang="sk-SK" dirty="0">
              <a:latin typeface="Bahnschrift SemiLight SemiConde" panose="020B0502040204020203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2363020" y="195766"/>
            <a:ext cx="7211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dirty="0" smtClean="0"/>
              <a:t>Voda v našom tele</a:t>
            </a:r>
            <a:endParaRPr lang="sk-SK" sz="5400" dirty="0"/>
          </a:p>
        </p:txBody>
      </p:sp>
    </p:spTree>
    <p:extLst>
      <p:ext uri="{BB962C8B-B14F-4D97-AF65-F5344CB8AC3E}">
        <p14:creationId xmlns:p14="http://schemas.microsoft.com/office/powerpoint/2010/main" val="292358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051035" y="105013"/>
            <a:ext cx="8965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dirty="0" smtClean="0"/>
              <a:t>       Druhy vôd na pitie</a:t>
            </a:r>
            <a:endParaRPr lang="sk-SK" sz="5400" dirty="0"/>
          </a:p>
        </p:txBody>
      </p:sp>
      <p:sp>
        <p:nvSpPr>
          <p:cNvPr id="3" name="Obdĺžnik 2"/>
          <p:cNvSpPr/>
          <p:nvPr/>
        </p:nvSpPr>
        <p:spPr>
          <a:xfrm>
            <a:off x="872358" y="112257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 smtClean="0">
                <a:latin typeface="Arial Black" panose="020B0A04020102020204" pitchFamily="34" charset="0"/>
              </a:rPr>
              <a:t>Destilovaná – je zbavená minerálnych látok</a:t>
            </a:r>
          </a:p>
          <a:p>
            <a:r>
              <a:rPr lang="sk-SK" dirty="0" smtClean="0">
                <a:latin typeface="Arial Black" panose="020B0A04020102020204" pitchFamily="34" charset="0"/>
              </a:rPr>
              <a:t>Mäkká – obsahuje málo minerálnych látok</a:t>
            </a:r>
          </a:p>
          <a:p>
            <a:r>
              <a:rPr lang="sk-SK" dirty="0" smtClean="0">
                <a:latin typeface="Arial Black" panose="020B0A04020102020204" pitchFamily="34" charset="0"/>
              </a:rPr>
              <a:t>Tvrdá – z podzemných prameňov, obsahuje viac minerálnych látok</a:t>
            </a:r>
          </a:p>
          <a:p>
            <a:r>
              <a:rPr lang="sk-SK" dirty="0" smtClean="0">
                <a:latin typeface="Arial Black" panose="020B0A04020102020204" pitchFamily="34" charset="0"/>
              </a:rPr>
              <a:t>Minerálna – Podľa obsahu celkových rozpustených tuhých látok veľmi nízko mineralizované</a:t>
            </a:r>
          </a:p>
          <a:p>
            <a:r>
              <a:rPr lang="sk-SK" dirty="0" smtClean="0">
                <a:latin typeface="Arial Black" panose="020B0A04020102020204" pitchFamily="34" charset="0"/>
              </a:rPr>
              <a:t>nízko</a:t>
            </a:r>
          </a:p>
          <a:p>
            <a:r>
              <a:rPr lang="sk-SK" dirty="0" smtClean="0">
                <a:latin typeface="Arial Black" panose="020B0A04020102020204" pitchFamily="34" charset="0"/>
              </a:rPr>
              <a:t>stredne mineralizované vysoko mineralizované veľmi vysoko mineralizované soľanky</a:t>
            </a:r>
            <a:endParaRPr lang="sk-SK" dirty="0">
              <a:latin typeface="Arial Black" panose="020B0A040201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030" y="1028343"/>
            <a:ext cx="2494893" cy="249489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065" y="3491705"/>
            <a:ext cx="3440824" cy="263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659117" y="231228"/>
            <a:ext cx="7041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dirty="0" smtClean="0">
                <a:solidFill>
                  <a:srgbClr val="FFC000"/>
                </a:solidFill>
              </a:rPr>
              <a:t>Odpadová voda</a:t>
            </a:r>
            <a:endParaRPr lang="sk-SK" sz="5400" dirty="0">
              <a:solidFill>
                <a:srgbClr val="FFC000"/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504" y="1154558"/>
            <a:ext cx="4052411" cy="269919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503" y="3853753"/>
            <a:ext cx="4052411" cy="2699195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504496" y="1154558"/>
            <a:ext cx="581222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Komunálna odpadová voda vzniká každodennou ľudskou činnosťou - pochádza z domácností, škôl, úradov, od živnostníkov a podobne. Splašky majú približne rovnaké zloženie. Okrem splaškov obsahuje v prípade jednotnej kanalizácie aj oplachové vody (vodu z umývania ulíc) a dažďovú vodu zo zrážok. Spracováva sa v mestských čistiarňach odpadových vôd. Množstvo znečistenia privádzaného na mestskú ČOV sa vyjadruje ako počet ekvivalentných obyvateľov.</a:t>
            </a:r>
          </a:p>
          <a:p>
            <a:endParaRPr lang="sk-SK" dirty="0" smtClean="0"/>
          </a:p>
          <a:p>
            <a:r>
              <a:rPr lang="sk-SK" dirty="0" smtClean="0"/>
              <a:t>Priemyselná odpadová voda vzniká v priemyselných podnikoch. Miera a charakter znečistenia vody záleží na druhu priemyslu, ale aj použitej technológii výroby. Priemysel produkuje odpadové vody jednak z technologických vôd (čo je voda priamo použitá vo výrobe) a jednak z chladiacich vôd (čo je voda používaná na chladenie zariadení, tá býva znečistená „iba“ tepelne).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468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2">
                <a:tint val="97000"/>
                <a:hueMod val="92000"/>
                <a:satMod val="169000"/>
                <a:lumMod val="164000"/>
                <a:alpha val="95000"/>
              </a:schemeClr>
            </a:gs>
            <a:gs pos="93000">
              <a:schemeClr val="bg2">
                <a:shade val="96000"/>
                <a:satMod val="120000"/>
                <a:lumMod val="9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651641" y="409904"/>
            <a:ext cx="10604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dirty="0" smtClean="0"/>
              <a:t>Odpadová voda a jej využitie</a:t>
            </a:r>
            <a:endParaRPr lang="sk-SK" sz="5400" dirty="0"/>
          </a:p>
        </p:txBody>
      </p:sp>
      <p:sp>
        <p:nvSpPr>
          <p:cNvPr id="4" name="Obdĺžnik 3"/>
          <p:cNvSpPr/>
          <p:nvPr/>
        </p:nvSpPr>
        <p:spPr>
          <a:xfrm>
            <a:off x="1459952" y="1794151"/>
            <a:ext cx="35735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Odpadová voda sa môže používať na zavlažovanie tráv, umývanie dopravných prostriedkov, zavlažovanie ciest a kúrenie. Nie je vhodné používať takúto vodu na pitie varenie či umývanie riadu.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377" y="1774967"/>
            <a:ext cx="4751333" cy="2375667"/>
          </a:xfrm>
          <a:prstGeom prst="rect">
            <a:avLst/>
          </a:prstGeom>
          <a:effectLst>
            <a:outerShdw blurRad="812800" dist="469900" sx="94000" sy="94000" algn="ctr" rotWithShape="0">
              <a:srgbClr val="000000"/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377" y="4147799"/>
            <a:ext cx="4751333" cy="261519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44" y="4147799"/>
            <a:ext cx="4751333" cy="262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3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735724" y="609600"/>
            <a:ext cx="344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 pary sa môže vytvoriť oblak.</a:t>
            </a: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735724" y="978932"/>
            <a:ext cx="344739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Oblaky v zemskej atmosfére vznikajú vtedy, keď sa vlhkosť vo vzduchu kondenzuje na kvapky alebo ľadové kryštáliky. Hranica, za ktorou sa plynná fáza vody mení na kvapalnú, sa nazýva rosný bod. Výška, v ktorej sa tento dej odohráva, býva rôzna. Závisí od stability vzduchu a množstva prítomnej vlhkosti. Typická oblaková kvapka alebo ľadový kryštálik má v priemere približne 0,01 mm. Studené oblaky tvoriace sa vo veľkých výškach obsahujú iba ľadové kryštáliky, nižšie teplejšie oblaky obsahujú iba vodné kvapky, a zmiešané oblaky oboje.</a:t>
            </a: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400" y="1177159"/>
            <a:ext cx="6088023" cy="34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78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490952" y="262759"/>
            <a:ext cx="5654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 </a:t>
            </a:r>
            <a:r>
              <a:rPr lang="sk-SK" sz="5400" dirty="0" smtClean="0"/>
              <a:t>voda a jej chuť</a:t>
            </a:r>
            <a:endParaRPr lang="sk-SK" sz="5400" dirty="0"/>
          </a:p>
        </p:txBody>
      </p:sp>
      <p:sp>
        <p:nvSpPr>
          <p:cNvPr id="3" name="BlokTextu 2"/>
          <p:cNvSpPr txBox="1"/>
          <p:nvPr/>
        </p:nvSpPr>
        <p:spPr>
          <a:xfrm>
            <a:off x="462455" y="1324303"/>
            <a:ext cx="3605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Voda sa delí aj podľa chute na: sladkú a slanú.</a:t>
            </a: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462455" y="1970634"/>
            <a:ext cx="314259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Sladká voda je voda prirodzene sa vyskytujúca na povrchu zeme, zvyčajne v potokoch, riekach, rybníkoch, jazerách, rašeliniskách a v podzemí v kolektoroch podzemnej vody a podzemných riekach. Sladké vody sa vyznačujú tým, že majú nízku koncentráciu rozpustených solí, na rozdiel od vody morskej, ktorá je slaná vďaka vysokej koncentrácii rozpustených solí. 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030" y="1186089"/>
            <a:ext cx="4292942" cy="268308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030" y="3869178"/>
            <a:ext cx="4292942" cy="286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sek">
  <a:themeElements>
    <a:clrScheme name="Výs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Výs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ýs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198</TotalTime>
  <Words>608</Words>
  <Application>Microsoft Office PowerPoint</Application>
  <PresentationFormat>Širokouhlá</PresentationFormat>
  <Paragraphs>33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20" baseType="lpstr">
      <vt:lpstr>Algerian</vt:lpstr>
      <vt:lpstr>Arial Black</vt:lpstr>
      <vt:lpstr>Bahnschrift</vt:lpstr>
      <vt:lpstr>Bahnschrift SemiLight SemiConde</vt:lpstr>
      <vt:lpstr>Century Gothic</vt:lpstr>
      <vt:lpstr>Segoe UI Semibold</vt:lpstr>
      <vt:lpstr>Wingdings 3</vt:lpstr>
      <vt:lpstr>Výsek</vt:lpstr>
      <vt:lpstr>Prezentácia programu PowerPoint</vt:lpstr>
      <vt:lpstr>                           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</dc:title>
  <dc:creator>skola</dc:creator>
  <cp:lastModifiedBy>skola</cp:lastModifiedBy>
  <cp:revision>19</cp:revision>
  <dcterms:created xsi:type="dcterms:W3CDTF">2019-11-27T11:29:54Z</dcterms:created>
  <dcterms:modified xsi:type="dcterms:W3CDTF">2020-02-05T11:44:09Z</dcterms:modified>
</cp:coreProperties>
</file>