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4" r:id="rId6"/>
    <p:sldId id="275" r:id="rId7"/>
    <p:sldId id="276" r:id="rId8"/>
    <p:sldId id="293" r:id="rId9"/>
    <p:sldId id="291" r:id="rId10"/>
    <p:sldId id="281" r:id="rId11"/>
    <p:sldId id="286" r:id="rId12"/>
    <p:sldId id="292" r:id="rId13"/>
    <p:sldId id="294" r:id="rId14"/>
    <p:sldId id="285" r:id="rId15"/>
    <p:sldId id="295" r:id="rId16"/>
    <p:sldId id="271" r:id="rId17"/>
    <p:sldId id="289" r:id="rId18"/>
    <p:sldId id="287" r:id="rId19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DFA5DB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2.5.2020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28495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2.5.2020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58176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2.5.2020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52854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2.5.2020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07094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2.5.2020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76553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2.5.2020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53929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2.5.2020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62304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2.5.2020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39419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2.5.2020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88985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2.5.2020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13815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2.5.2020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18290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D83FC-4389-4E8C-8F3D-4DE07AF2DA61}" type="datetimeFigureOut">
              <a:rPr lang="sk-SK" smtClean="0"/>
              <a:t>2.5.2020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97808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http/www.ssj.sk/sk/spristupnene-jaskyne-ssj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11" Type="http://schemas.openxmlformats.org/officeDocument/2006/relationships/hyperlink" Target="http://http/sk.wikipedia.org/wiki/Vlkol%C3%ADnec" TargetMode="External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://http/sk.wikipedia.org/wiki/Liptovsk%C3%A1_Mara_(priehrada)" TargetMode="External"/><Relationship Id="rId7" Type="http://schemas.openxmlformats.org/officeDocument/2006/relationships/image" Target="../media/image22.png"/><Relationship Id="rId2" Type="http://schemas.openxmlformats.org/officeDocument/2006/relationships/hyperlink" Target="http://http/sk.wikipedia.org/wiki/%C4%8Cierny_V%C3%A1h_(vodn%C3%A1_n%C3%A1dr%C5%BE)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://http/sk.wikipedia.org/wiki/Oravsk%C3%A1_priehrada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http/www.xtro.cc/2012/08/schatrane-kupele-v-korytnici.html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1" y="399245"/>
            <a:ext cx="12099537" cy="589852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744968" y="5241701"/>
            <a:ext cx="6447032" cy="105606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sk-SK" sz="7200" b="1" dirty="0" smtClean="0">
                <a:ln w="28575">
                  <a:solidFill>
                    <a:srgbClr val="FF0000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</a:rPr>
              <a:t>ŽILINSKÝ KRAJ</a:t>
            </a:r>
            <a:endParaRPr lang="sk-SK" sz="7200" b="1" dirty="0">
              <a:ln w="28575">
                <a:solidFill>
                  <a:srgbClr val="FF0000"/>
                </a:solidFill>
                <a:prstDash val="solid"/>
              </a:ln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94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Žilina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štvrté najväčšie mesto Slovenska (81 tis. obyv.)</a:t>
            </a:r>
          </a:p>
          <a:p>
            <a:r>
              <a:rPr lang="sk-SK" dirty="0" smtClean="0"/>
              <a:t>univerzitné mesto: Žilinská univerzita má 7 fakúlt</a:t>
            </a:r>
            <a:endParaRPr lang="sk-SK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6826" y="48340"/>
            <a:ext cx="6096000" cy="373487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8355" y="156928"/>
            <a:ext cx="1422310" cy="153376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677" y="3932483"/>
            <a:ext cx="4973216" cy="290957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0358" y="3991410"/>
            <a:ext cx="6542468" cy="285064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5786" y="3220999"/>
            <a:ext cx="1630214" cy="160847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1384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Zaujímavosti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361681" y="1555169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sk-SK" dirty="0" smtClean="0"/>
              <a:t>JURAJ JÁNOŠÍK</a:t>
            </a:r>
          </a:p>
          <a:p>
            <a:r>
              <a:rPr lang="sk-SK" dirty="0" smtClean="0"/>
              <a:t>*1688 v Terchovej, †1713            v Liptovskom Mikuláši</a:t>
            </a:r>
          </a:p>
          <a:p>
            <a:r>
              <a:rPr lang="sk-SK" dirty="0" smtClean="0"/>
              <a:t>slovenský zbojník, národná legenda</a:t>
            </a:r>
          </a:p>
          <a:p>
            <a:endParaRPr lang="sk-SK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8683" y="0"/>
            <a:ext cx="4693317" cy="6856325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0789" y="3502549"/>
            <a:ext cx="2632656" cy="335377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681" y="3879862"/>
            <a:ext cx="4145490" cy="2976462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2331" y="23933"/>
            <a:ext cx="2314937" cy="333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0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Zaujímavosti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69103" y="1477896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sk-SK" dirty="0" smtClean="0"/>
              <a:t>3 sprístupnené jaskyne:</a:t>
            </a:r>
          </a:p>
          <a:p>
            <a:r>
              <a:rPr lang="sk-SK" dirty="0" smtClean="0"/>
              <a:t>Demänovská jaskyňa Slobody</a:t>
            </a:r>
          </a:p>
          <a:p>
            <a:r>
              <a:rPr lang="sk-SK" dirty="0" smtClean="0"/>
              <a:t>Demänovská ľadová jaskyňa</a:t>
            </a:r>
          </a:p>
          <a:p>
            <a:r>
              <a:rPr lang="sk-SK" dirty="0" smtClean="0"/>
              <a:t>Važecká jaskyňa</a:t>
            </a:r>
            <a:endParaRPr lang="sk-SK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0703" y="122618"/>
            <a:ext cx="6245365" cy="415316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7774" y="4333826"/>
            <a:ext cx="3068294" cy="246901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1397" y="4328184"/>
            <a:ext cx="3711988" cy="247465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775" y="3552536"/>
            <a:ext cx="4333742" cy="3250307"/>
          </a:xfrm>
          <a:prstGeom prst="rect">
            <a:avLst/>
          </a:prstGeom>
        </p:spPr>
      </p:pic>
      <p:sp>
        <p:nvSpPr>
          <p:cNvPr id="15" name="Tlačítko akce: Informace 14">
            <a:hlinkClick r:id="rId6" highlightClick="1"/>
          </p:cNvPr>
          <p:cNvSpPr/>
          <p:nvPr/>
        </p:nvSpPr>
        <p:spPr>
          <a:xfrm>
            <a:off x="4752304" y="3296992"/>
            <a:ext cx="785611" cy="811369"/>
          </a:xfrm>
          <a:prstGeom prst="actionButtonInformati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2598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Zaujímavosti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69103" y="1477896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sk-SK" dirty="0" smtClean="0"/>
              <a:t>4 národné parky:</a:t>
            </a:r>
          </a:p>
          <a:p>
            <a:r>
              <a:rPr lang="sk-SK" dirty="0" smtClean="0"/>
              <a:t>TANAP</a:t>
            </a:r>
          </a:p>
          <a:p>
            <a:r>
              <a:rPr lang="sk-SK" dirty="0" smtClean="0"/>
              <a:t>NAPANT</a:t>
            </a:r>
          </a:p>
          <a:p>
            <a:r>
              <a:rPr lang="sk-SK" dirty="0" smtClean="0"/>
              <a:t>NP Malá Fatra</a:t>
            </a:r>
          </a:p>
          <a:p>
            <a:r>
              <a:rPr lang="sk-SK" dirty="0" smtClean="0"/>
              <a:t>NP Veľká Fatra</a:t>
            </a:r>
            <a:endParaRPr lang="sk-SK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2347" y="114234"/>
            <a:ext cx="5400261" cy="405019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0730" y="2533612"/>
            <a:ext cx="3664226" cy="2743589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3036" y="544223"/>
            <a:ext cx="2489793" cy="186734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5721" y="4972878"/>
            <a:ext cx="1714500" cy="19050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7440" y="2425588"/>
            <a:ext cx="1700627" cy="1989733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5781" y="4715021"/>
            <a:ext cx="1933575" cy="2009775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3935" y="4296075"/>
            <a:ext cx="1600200" cy="238125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0304" y="5088307"/>
            <a:ext cx="2181985" cy="1636489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732" y="4252088"/>
            <a:ext cx="3814304" cy="254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3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Zaujímavosti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64909" y="1420231"/>
            <a:ext cx="5523963" cy="4351338"/>
          </a:xfrm>
        </p:spPr>
        <p:txBody>
          <a:bodyPr/>
          <a:lstStyle/>
          <a:p>
            <a:pPr marL="0" indent="0">
              <a:buNone/>
            </a:pPr>
            <a:r>
              <a:rPr lang="sk-SK" dirty="0" smtClean="0"/>
              <a:t>Skanzeny – múzeá v prírode:</a:t>
            </a:r>
          </a:p>
          <a:p>
            <a:r>
              <a:rPr lang="sk-SK" dirty="0" smtClean="0"/>
              <a:t>Martin, Pribylina, Zuberec, </a:t>
            </a:r>
            <a:r>
              <a:rPr lang="sk-SK" dirty="0" err="1" smtClean="0"/>
              <a:t>Vychylovka</a:t>
            </a:r>
            <a:endParaRPr lang="sk-SK" dirty="0" smtClean="0"/>
          </a:p>
          <a:p>
            <a:r>
              <a:rPr lang="sk-SK" dirty="0" smtClean="0"/>
              <a:t>dedinka </a:t>
            </a:r>
            <a:r>
              <a:rPr lang="sk-SK" b="1" dirty="0" err="1" smtClean="0"/>
              <a:t>Vlkolínec</a:t>
            </a:r>
            <a:r>
              <a:rPr lang="sk-SK" b="1" dirty="0" smtClean="0"/>
              <a:t> </a:t>
            </a:r>
            <a:r>
              <a:rPr lang="sk-SK" dirty="0" smtClean="0"/>
              <a:t>– v Zozname svetového kultúrneho dedičstva UNESCO!</a:t>
            </a:r>
            <a:endParaRPr lang="sk-SK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8872" y="0"/>
            <a:ext cx="6167899" cy="410165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4687" y="4190462"/>
            <a:ext cx="3556718" cy="266753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4574" y="4189046"/>
            <a:ext cx="3987353" cy="266895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215" y="4186297"/>
            <a:ext cx="4005600" cy="2671703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8099" y="-14926"/>
            <a:ext cx="9163901" cy="6872926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31" y="1"/>
            <a:ext cx="3019945" cy="2266122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51" y="2266124"/>
            <a:ext cx="3078433" cy="1920173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23" y="4842157"/>
            <a:ext cx="3021437" cy="2015843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51" y="4165093"/>
            <a:ext cx="698268" cy="698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75" y="4143889"/>
            <a:ext cx="698268" cy="698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8878" y="4122685"/>
            <a:ext cx="698268" cy="698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Tlačítko akce: Informace 22">
            <a:hlinkClick r:id="rId11" highlightClick="1"/>
          </p:cNvPr>
          <p:cNvSpPr/>
          <p:nvPr/>
        </p:nvSpPr>
        <p:spPr>
          <a:xfrm>
            <a:off x="1615015" y="4136953"/>
            <a:ext cx="684000" cy="684000"/>
          </a:xfrm>
          <a:prstGeom prst="actionButtonInformation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9938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Zaujímavosti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64909" y="1420231"/>
            <a:ext cx="5523963" cy="4351338"/>
          </a:xfrm>
        </p:spPr>
        <p:txBody>
          <a:bodyPr/>
          <a:lstStyle/>
          <a:p>
            <a:pPr marL="0" indent="0">
              <a:buNone/>
            </a:pP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Martin</a:t>
            </a:r>
            <a:endParaRPr lang="sk-SK" dirty="0" smtClean="0"/>
          </a:p>
          <a:p>
            <a:r>
              <a:rPr lang="sk-SK" dirty="0" smtClean="0"/>
              <a:t>Slovenská národná knižnica</a:t>
            </a:r>
          </a:p>
          <a:p>
            <a:r>
              <a:rPr lang="sk-SK" dirty="0" smtClean="0"/>
              <a:t>Národný cintorín</a:t>
            </a:r>
          </a:p>
          <a:p>
            <a:r>
              <a:rPr lang="sk-SK" dirty="0" smtClean="0"/>
              <a:t>Sídlo Matice slovenskej</a:t>
            </a:r>
            <a:endParaRPr lang="sk-SK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70" y="3482940"/>
            <a:ext cx="4346620" cy="325996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584" y="110285"/>
            <a:ext cx="6861505" cy="514612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2455" y="4092855"/>
            <a:ext cx="2086914" cy="265005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9866" y="4453404"/>
            <a:ext cx="3434252" cy="228950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439"/>
          <a:stretch/>
        </p:blipFill>
        <p:spPr>
          <a:xfrm>
            <a:off x="1448841" y="1"/>
            <a:ext cx="10743159" cy="674290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"/>
            <a:ext cx="3096000" cy="2476869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476869"/>
            <a:ext cx="3096000" cy="2223919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" y="4700789"/>
            <a:ext cx="3096000" cy="231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69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7529"/>
            <a:ext cx="12192001" cy="688552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 v Žilinskom kraji? 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5691" y="3284953"/>
            <a:ext cx="1905000" cy="1905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2823" y="5361195"/>
            <a:ext cx="2827868" cy="132556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8491" y="257112"/>
            <a:ext cx="2362200" cy="9144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2296" y="1342754"/>
            <a:ext cx="2498395" cy="162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5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861"/>
            <a:ext cx="12192000" cy="691331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8843" y="5576887"/>
            <a:ext cx="10515600" cy="1325563"/>
          </a:xfrm>
        </p:spPr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 v Žilinskom kraji? 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1732" y="2665450"/>
            <a:ext cx="2152650" cy="10572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9807" y="1359611"/>
            <a:ext cx="2314575" cy="112395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6193" y="241338"/>
            <a:ext cx="2181225" cy="93638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0056" y="3978127"/>
            <a:ext cx="2728773" cy="283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55380"/>
            <a:ext cx="7048500" cy="470262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095482" cy="256289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6249" y="1"/>
            <a:ext cx="3859784" cy="256289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8504" y="5864404"/>
            <a:ext cx="10515600" cy="1325563"/>
          </a:xfrm>
        </p:spPr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 v Žilinskom kraji?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21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ŽILINSKÝ KRAJ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838200" y="1455313"/>
            <a:ext cx="5181600" cy="4721650"/>
          </a:xfrm>
        </p:spPr>
        <p:txBody>
          <a:bodyPr>
            <a:normAutofit fontScale="92500" lnSpcReduction="10000"/>
          </a:bodyPr>
          <a:lstStyle/>
          <a:p>
            <a:r>
              <a:rPr lang="sk-SK" dirty="0" smtClean="0"/>
              <a:t>rozloha: </a:t>
            </a:r>
          </a:p>
          <a:p>
            <a:r>
              <a:rPr lang="sk-SK" dirty="0" smtClean="0"/>
              <a:t>počet obyvateľov:</a:t>
            </a:r>
          </a:p>
          <a:p>
            <a:r>
              <a:rPr lang="sk-SK" dirty="0" smtClean="0"/>
              <a:t>hustota zaľudnenia:</a:t>
            </a:r>
          </a:p>
          <a:p>
            <a:r>
              <a:rPr lang="sk-SK" dirty="0" smtClean="0"/>
              <a:t>okresy:</a:t>
            </a:r>
          </a:p>
          <a:p>
            <a:pPr marL="0" indent="0">
              <a:buNone/>
            </a:pPr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r>
              <a:rPr lang="sk-SK" dirty="0" smtClean="0"/>
              <a:t>susedné štáty:</a:t>
            </a:r>
          </a:p>
          <a:p>
            <a:pPr marL="0" indent="0">
              <a:buNone/>
            </a:pPr>
            <a:endParaRPr lang="sk-SK" dirty="0" smtClean="0"/>
          </a:p>
          <a:p>
            <a:r>
              <a:rPr lang="sk-SK" dirty="0" smtClean="0"/>
              <a:t>susedné kraje:</a:t>
            </a:r>
            <a:endParaRPr lang="sk-SK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707424" y="1345966"/>
            <a:ext cx="2023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6 808,4 </a:t>
            </a:r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km² 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839494" y="1823782"/>
            <a:ext cx="1362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697 502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3839494" y="2255892"/>
            <a:ext cx="2433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102 obyv./ km²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2103375" y="4927223"/>
            <a:ext cx="2209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Česko, Poľsko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2103375" y="5862589"/>
            <a:ext cx="45630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Trenčiansky, Banskobystrický,</a:t>
            </a:r>
          </a:p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Prešovský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2103375" y="2859977"/>
            <a:ext cx="665278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Žilina, Bytča, Čadca, Dolný Kubín, </a:t>
            </a:r>
          </a:p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Kysucké Nové Mesto, Liptovský</a:t>
            </a:r>
          </a:p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Mikuláš, Martin, Námestovo, Ružomberok, </a:t>
            </a:r>
          </a:p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Turčianske Teplice, Tvrdošín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9418" y="161131"/>
            <a:ext cx="2790825" cy="866775"/>
          </a:xfr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9519" y="1231900"/>
            <a:ext cx="4488813" cy="2376000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4093" y="3652462"/>
            <a:ext cx="3146078" cy="307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51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6" grpId="0"/>
      <p:bldP spid="17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Zástupný symbol pro obsah 18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8048" y="697260"/>
            <a:ext cx="7279644" cy="5614121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ŽILINSKÝ KRAJ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424887" cy="4351338"/>
          </a:xfrm>
        </p:spPr>
        <p:txBody>
          <a:bodyPr/>
          <a:lstStyle/>
          <a:p>
            <a:r>
              <a:rPr lang="sk-SK" dirty="0" smtClean="0"/>
              <a:t>leží na severozápade Slovenska</a:t>
            </a:r>
          </a:p>
          <a:p>
            <a:r>
              <a:rPr lang="sk-SK" dirty="0" smtClean="0"/>
              <a:t>tvorí ho 11 okresov</a:t>
            </a:r>
          </a:p>
          <a:p>
            <a:r>
              <a:rPr lang="sk-SK" dirty="0" smtClean="0"/>
              <a:t>3. najväčší kraj podľa rozlohy 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603949" y="5100284"/>
            <a:ext cx="564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934061" y="1788285"/>
            <a:ext cx="593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297299" y="2406878"/>
            <a:ext cx="696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893451" y="3886909"/>
            <a:ext cx="676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MT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7685647" y="5836232"/>
            <a:ext cx="3231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Banskobystrický kraj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6011419" y="3259715"/>
            <a:ext cx="571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5263086" y="2655765"/>
            <a:ext cx="560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8074838" y="3886909"/>
            <a:ext cx="583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RK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ovéPole 17"/>
          <p:cNvSpPr txBox="1"/>
          <p:nvPr/>
        </p:nvSpPr>
        <p:spPr>
          <a:xfrm rot="3069270">
            <a:off x="4118521" y="4659306"/>
            <a:ext cx="2034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Trenčiansky </a:t>
            </a:r>
          </a:p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kraj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ovéPole 19"/>
          <p:cNvSpPr txBox="1"/>
          <p:nvPr/>
        </p:nvSpPr>
        <p:spPr>
          <a:xfrm rot="16200000">
            <a:off x="10849007" y="3790761"/>
            <a:ext cx="17511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Prešovský </a:t>
            </a:r>
          </a:p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kraj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9648351" y="4001294"/>
            <a:ext cx="651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LM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8172967" y="2869034"/>
            <a:ext cx="607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DK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224" y="5878512"/>
            <a:ext cx="2790825" cy="866775"/>
          </a:xfrm>
          <a:prstGeom prst="rect">
            <a:avLst/>
          </a:prstGeom>
        </p:spPr>
      </p:pic>
      <p:sp>
        <p:nvSpPr>
          <p:cNvPr id="23" name="TextovéPole 22"/>
          <p:cNvSpPr txBox="1"/>
          <p:nvPr/>
        </p:nvSpPr>
        <p:spPr>
          <a:xfrm>
            <a:off x="8366745" y="1756641"/>
            <a:ext cx="663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9406310" y="2406878"/>
            <a:ext cx="530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TS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053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4118" y="732641"/>
            <a:ext cx="7304675" cy="5590885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1974" y="-30408"/>
            <a:ext cx="10515600" cy="1325563"/>
          </a:xfrm>
        </p:spPr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Prírodné podmienky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1668" y="1080489"/>
            <a:ext cx="5534805" cy="5777511"/>
          </a:xfrm>
        </p:spPr>
        <p:txBody>
          <a:bodyPr>
            <a:normAutofit fontScale="77500" lnSpcReduction="20000"/>
          </a:bodyPr>
          <a:lstStyle/>
          <a:p>
            <a:r>
              <a:rPr lang="sk-SK" dirty="0" smtClean="0"/>
              <a:t>povrch kraja je veľmi členitý, os tvorí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rieka Váh</a:t>
            </a:r>
            <a:endParaRPr lang="sk-SK" dirty="0" smtClean="0"/>
          </a:p>
          <a:p>
            <a:r>
              <a:rPr lang="sk-SK" dirty="0" smtClean="0"/>
              <a:t>kotliny lemujú pohoria, žiadne nížiny!</a:t>
            </a:r>
          </a:p>
          <a:p>
            <a:r>
              <a:rPr lang="sk-SK" dirty="0" smtClean="0"/>
              <a:t>kotliny: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Liptovská, Oravská, Turčianska, Žilinská</a:t>
            </a:r>
          </a:p>
          <a:p>
            <a:r>
              <a:rPr lang="sk-SK" dirty="0" smtClean="0"/>
              <a:t>pohoria: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Tatry, Nízke Tatry, Malá Fatra, Veľká Fatra, Javorníky, Oravské Beskydy</a:t>
            </a:r>
          </a:p>
          <a:p>
            <a:r>
              <a:rPr lang="sk-SK" dirty="0" smtClean="0"/>
              <a:t>rieky: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Váh (sútok B. a Č. Váhu), Orava, Turiec, Kysuca</a:t>
            </a:r>
          </a:p>
          <a:p>
            <a:r>
              <a:rPr lang="sk-SK" dirty="0" smtClean="0"/>
              <a:t>vodná nádrž: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Liptovská Mara, Oravská priehrada </a:t>
            </a:r>
            <a:r>
              <a:rPr lang="sk-SK" dirty="0" smtClean="0"/>
              <a:t>(menšie: Čierny Váh, vodné dielo Žilina, Hričov)</a:t>
            </a:r>
          </a:p>
          <a:p>
            <a:r>
              <a:rPr lang="sk-SK" dirty="0" smtClean="0"/>
              <a:t>v Tatrách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plesá</a:t>
            </a:r>
          </a:p>
          <a:p>
            <a:r>
              <a:rPr lang="sk-SK" dirty="0" smtClean="0"/>
              <a:t>podnebie prevažuje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chladné, </a:t>
            </a:r>
            <a:r>
              <a:rPr lang="sk-SK" dirty="0" smtClean="0"/>
              <a:t>v nižšie položených kotlinách mierne chladné</a:t>
            </a:r>
          </a:p>
          <a:p>
            <a:r>
              <a:rPr lang="sk-SK" dirty="0" smtClean="0"/>
              <a:t>lesy prevažujú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ihličnaté (smrekové, kosodrevina), </a:t>
            </a:r>
            <a:r>
              <a:rPr lang="sk-SK" dirty="0" smtClean="0"/>
              <a:t>i pásmo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alpínskych lúk</a:t>
            </a:r>
          </a:p>
          <a:p>
            <a:r>
              <a:rPr lang="sk-SK" dirty="0" smtClean="0"/>
              <a:t>4 národné parky (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TANAP, NAPANT, Malá a Veľká Fatra</a:t>
            </a:r>
            <a:r>
              <a:rPr lang="sk-SK" dirty="0" smtClean="0"/>
              <a:t>)</a:t>
            </a:r>
            <a:endParaRPr lang="sk-SK" dirty="0"/>
          </a:p>
        </p:txBody>
      </p:sp>
      <p:sp>
        <p:nvSpPr>
          <p:cNvPr id="9" name="TextovéPole 8"/>
          <p:cNvSpPr txBox="1"/>
          <p:nvPr/>
        </p:nvSpPr>
        <p:spPr>
          <a:xfrm rot="20270588">
            <a:off x="5464024" y="2061308"/>
            <a:ext cx="17860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Javorníky</a:t>
            </a:r>
            <a:endParaRPr lang="sk-SK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ovéPole 10"/>
          <p:cNvSpPr txBox="1"/>
          <p:nvPr/>
        </p:nvSpPr>
        <p:spPr>
          <a:xfrm rot="504622">
            <a:off x="9026832" y="4157909"/>
            <a:ext cx="2334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Liptovská kotlina</a:t>
            </a:r>
            <a:endParaRPr lang="sk-SK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ovéPole 15"/>
          <p:cNvSpPr txBox="1"/>
          <p:nvPr/>
        </p:nvSpPr>
        <p:spPr>
          <a:xfrm rot="17750668">
            <a:off x="6546371" y="4222315"/>
            <a:ext cx="1084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Turiec</a:t>
            </a:r>
            <a:endParaRPr lang="sk-SK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ovéPole 16"/>
          <p:cNvSpPr txBox="1"/>
          <p:nvPr/>
        </p:nvSpPr>
        <p:spPr>
          <a:xfrm rot="1782747">
            <a:off x="7008923" y="3315745"/>
            <a:ext cx="746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Váh</a:t>
            </a:r>
            <a:endParaRPr lang="sk-SK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 rot="17713839">
            <a:off x="6054622" y="4720879"/>
            <a:ext cx="2479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Turčianska kotlina</a:t>
            </a:r>
            <a:endParaRPr lang="sk-SK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ovéPole 17"/>
          <p:cNvSpPr txBox="1"/>
          <p:nvPr/>
        </p:nvSpPr>
        <p:spPr>
          <a:xfrm rot="19283233">
            <a:off x="5798603" y="3287510"/>
            <a:ext cx="3324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 a l á       F a t r a </a:t>
            </a:r>
            <a:endParaRPr lang="sk-SK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ovéPole 18"/>
          <p:cNvSpPr txBox="1"/>
          <p:nvPr/>
        </p:nvSpPr>
        <p:spPr>
          <a:xfrm rot="18790615">
            <a:off x="7310582" y="4416149"/>
            <a:ext cx="1851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Veľká Fatra</a:t>
            </a:r>
            <a:endParaRPr lang="sk-SK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ovéPole 19"/>
          <p:cNvSpPr txBox="1"/>
          <p:nvPr/>
        </p:nvSpPr>
        <p:spPr>
          <a:xfrm rot="1554996">
            <a:off x="10477764" y="3431619"/>
            <a:ext cx="934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Tatry</a:t>
            </a:r>
            <a:endParaRPr lang="sk-SK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ovéPole 20"/>
          <p:cNvSpPr txBox="1"/>
          <p:nvPr/>
        </p:nvSpPr>
        <p:spPr>
          <a:xfrm rot="336835">
            <a:off x="9607911" y="4765970"/>
            <a:ext cx="1829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Nízke Tatry</a:t>
            </a:r>
            <a:endParaRPr lang="sk-SK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ovéPole 21"/>
          <p:cNvSpPr txBox="1"/>
          <p:nvPr/>
        </p:nvSpPr>
        <p:spPr>
          <a:xfrm rot="20193522">
            <a:off x="8069205" y="1592912"/>
            <a:ext cx="2684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Oravské Beskydy</a:t>
            </a:r>
            <a:endParaRPr lang="sk-SK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ovéPole 22"/>
          <p:cNvSpPr txBox="1"/>
          <p:nvPr/>
        </p:nvSpPr>
        <p:spPr>
          <a:xfrm rot="19541200">
            <a:off x="9358338" y="2793983"/>
            <a:ext cx="1062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Orava</a:t>
            </a:r>
            <a:endParaRPr lang="sk-SK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ovéPole 23"/>
          <p:cNvSpPr txBox="1"/>
          <p:nvPr/>
        </p:nvSpPr>
        <p:spPr>
          <a:xfrm rot="324932">
            <a:off x="11209986" y="4077692"/>
            <a:ext cx="1021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B.Váh</a:t>
            </a:r>
            <a:endParaRPr lang="sk-SK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ovéPole 24"/>
          <p:cNvSpPr txBox="1"/>
          <p:nvPr/>
        </p:nvSpPr>
        <p:spPr>
          <a:xfrm rot="324932">
            <a:off x="11191698" y="4663199"/>
            <a:ext cx="1021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Č.Váh</a:t>
            </a:r>
            <a:endParaRPr lang="sk-SK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ovéPole 25"/>
          <p:cNvSpPr txBox="1"/>
          <p:nvPr/>
        </p:nvSpPr>
        <p:spPr>
          <a:xfrm rot="18208587">
            <a:off x="6660441" y="2278417"/>
            <a:ext cx="1196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Kysuca</a:t>
            </a:r>
            <a:endParaRPr lang="sk-SK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ovéPole 26"/>
          <p:cNvSpPr txBox="1"/>
          <p:nvPr/>
        </p:nvSpPr>
        <p:spPr>
          <a:xfrm rot="504622">
            <a:off x="5926565" y="2917826"/>
            <a:ext cx="11426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Žilinská</a:t>
            </a:r>
          </a:p>
          <a:p>
            <a:pPr algn="ctr"/>
            <a:r>
              <a:rPr lang="sk-SK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kotlina</a:t>
            </a:r>
            <a:endParaRPr lang="sk-SK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ovéPole 27"/>
          <p:cNvSpPr txBox="1"/>
          <p:nvPr/>
        </p:nvSpPr>
        <p:spPr>
          <a:xfrm rot="19885780">
            <a:off x="8205213" y="2877960"/>
            <a:ext cx="2155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Oravská kotlina</a:t>
            </a:r>
            <a:endParaRPr lang="sk-SK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ovéPole 28"/>
          <p:cNvSpPr txBox="1"/>
          <p:nvPr/>
        </p:nvSpPr>
        <p:spPr>
          <a:xfrm rot="20428089">
            <a:off x="8983015" y="3406742"/>
            <a:ext cx="10529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Chočské</a:t>
            </a:r>
          </a:p>
          <a:p>
            <a:r>
              <a:rPr lang="sk-SK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vrchy</a:t>
            </a:r>
            <a:endParaRPr lang="sk-SK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16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6" grpId="0"/>
      <p:bldP spid="17" grpId="0"/>
      <p:bldP spid="4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Obyvateľstvo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704268" cy="460093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k-SK" dirty="0" smtClean="0"/>
              <a:t>SÍDLA</a:t>
            </a:r>
          </a:p>
          <a:p>
            <a:r>
              <a:rPr lang="sk-SK" dirty="0" smtClean="0"/>
              <a:t>313 obcí (17 z nich má štatút mesta)</a:t>
            </a:r>
          </a:p>
          <a:p>
            <a:r>
              <a:rPr lang="sk-SK" dirty="0" smtClean="0"/>
              <a:t>najväčšie mesto: </a:t>
            </a:r>
          </a:p>
          <a:p>
            <a:pPr marL="0" indent="0">
              <a:buNone/>
            </a:pPr>
            <a:r>
              <a:rPr lang="sk-SK" dirty="0" smtClean="0"/>
              <a:t>  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ŽILINA </a:t>
            </a:r>
            <a:r>
              <a:rPr lang="sk-SK" dirty="0" smtClean="0"/>
              <a:t>(86 000 obyvateľov –   </a:t>
            </a:r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4.najväčšie mesto SR)</a:t>
            </a:r>
          </a:p>
          <a:p>
            <a:r>
              <a:rPr lang="sk-SK" dirty="0" smtClean="0"/>
              <a:t>ďalšie významné sídla: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Martin 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(centrum Turca),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Liptovský Mikuláš 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(Liptov),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Dolný Kubín 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(Orava),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Čadca 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(Kysuce)</a:t>
            </a:r>
          </a:p>
          <a:p>
            <a:r>
              <a:rPr lang="sk-SK" dirty="0" smtClean="0"/>
              <a:t>Na </a:t>
            </a:r>
            <a:r>
              <a:rPr lang="sk-SK" dirty="0" err="1" smtClean="0"/>
              <a:t>Kysuciach</a:t>
            </a:r>
            <a:r>
              <a:rPr lang="sk-SK" dirty="0" smtClean="0"/>
              <a:t> a Orave – roztrúsené osídlenie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kopanice a </a:t>
            </a:r>
            <a:r>
              <a:rPr lang="sk-SK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rale</a:t>
            </a:r>
            <a:endParaRPr lang="sk-SK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4858" y="5858233"/>
            <a:ext cx="2790825" cy="866775"/>
          </a:xfrm>
          <a:prstGeom prst="rect">
            <a:avLst/>
          </a:prstGeom>
        </p:spPr>
      </p:pic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9898" y="1334538"/>
            <a:ext cx="5852102" cy="4087468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3679" y="1298124"/>
            <a:ext cx="5778321" cy="4341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ovéPole 9"/>
          <p:cNvSpPr txBox="1"/>
          <p:nvPr/>
        </p:nvSpPr>
        <p:spPr>
          <a:xfrm rot="20855708">
            <a:off x="7431110" y="1999923"/>
            <a:ext cx="1331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KYSUCE</a:t>
            </a:r>
            <a:endParaRPr lang="sk-SK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ovéPole 10"/>
          <p:cNvSpPr txBox="1"/>
          <p:nvPr/>
        </p:nvSpPr>
        <p:spPr>
          <a:xfrm rot="20855708">
            <a:off x="9343799" y="4285822"/>
            <a:ext cx="1305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LIPTOV</a:t>
            </a:r>
            <a:endParaRPr lang="sk-SK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ovéPole 11"/>
          <p:cNvSpPr txBox="1"/>
          <p:nvPr/>
        </p:nvSpPr>
        <p:spPr>
          <a:xfrm rot="20855708">
            <a:off x="7573311" y="4280396"/>
            <a:ext cx="1255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TURIEC</a:t>
            </a:r>
            <a:endParaRPr lang="sk-SK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ovéPole 12"/>
          <p:cNvSpPr txBox="1"/>
          <p:nvPr/>
        </p:nvSpPr>
        <p:spPr>
          <a:xfrm rot="20855708">
            <a:off x="9291285" y="2497601"/>
            <a:ext cx="1238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ORAVA</a:t>
            </a:r>
            <a:endParaRPr lang="sk-SK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045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Priemysel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836444" cy="4351338"/>
          </a:xfrm>
        </p:spPr>
        <p:txBody>
          <a:bodyPr/>
          <a:lstStyle/>
          <a:p>
            <a:r>
              <a:rPr lang="sk-SK" dirty="0" smtClean="0"/>
              <a:t>výroba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automobilov</a:t>
            </a:r>
            <a:r>
              <a:rPr lang="sk-SK" dirty="0" smtClean="0"/>
              <a:t> KIA Teplička nad Váhom (pri Žiline)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516" y="2842428"/>
            <a:ext cx="5841539" cy="369089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328" y="119063"/>
            <a:ext cx="5619750" cy="314325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6878" y="3332922"/>
            <a:ext cx="4267200" cy="32004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4239" y="3354578"/>
            <a:ext cx="2388663" cy="1474999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4239" y="4883659"/>
            <a:ext cx="2390400" cy="1382733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18740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Priemysel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48500" y="1383730"/>
            <a:ext cx="4810259" cy="4351338"/>
          </a:xfrm>
        </p:spPr>
        <p:txBody>
          <a:bodyPr/>
          <a:lstStyle/>
          <a:p>
            <a:r>
              <a:rPr lang="sk-SK" dirty="0" smtClean="0"/>
              <a:t>spracovanie dreva, výroba celulózy a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papiera</a:t>
            </a:r>
          </a:p>
          <a:p>
            <a:r>
              <a:rPr lang="sk-SK" dirty="0" smtClean="0"/>
              <a:t>Žilina, Ružomberok</a:t>
            </a:r>
            <a:endParaRPr lang="sk-SK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1642" y="178594"/>
            <a:ext cx="6096000" cy="38004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9289" y="4165600"/>
            <a:ext cx="3805170" cy="285387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369" y="5459927"/>
            <a:ext cx="7190090" cy="139807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500" y="3024289"/>
            <a:ext cx="1467538" cy="2065424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1136" y="2747859"/>
            <a:ext cx="3107754" cy="2618283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3988" y="4212025"/>
            <a:ext cx="2111921" cy="86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3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Priemysel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48500" y="1383730"/>
            <a:ext cx="4810259" cy="4351338"/>
          </a:xfrm>
        </p:spPr>
        <p:txBody>
          <a:bodyPr/>
          <a:lstStyle/>
          <a:p>
            <a:r>
              <a:rPr lang="sk-SK" dirty="0" smtClean="0"/>
              <a:t>výroba elektrickej energie</a:t>
            </a:r>
            <a:endParaRPr lang="sk-SK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k-SK" dirty="0" smtClean="0"/>
              <a:t>vodné diela na Váhu: </a:t>
            </a:r>
            <a:r>
              <a:rPr lang="sk-SK" dirty="0" smtClean="0">
                <a:hlinkClick r:id="rId2"/>
              </a:rPr>
              <a:t>Čierny Váh</a:t>
            </a:r>
            <a:r>
              <a:rPr lang="sk-SK" dirty="0" smtClean="0"/>
              <a:t>, </a:t>
            </a:r>
            <a:r>
              <a:rPr lang="sk-SK" dirty="0" smtClean="0">
                <a:hlinkClick r:id="rId3"/>
              </a:rPr>
              <a:t>Liptovská Mara</a:t>
            </a:r>
            <a:r>
              <a:rPr lang="sk-SK" dirty="0" smtClean="0"/>
              <a:t>, Krpeľany, Vodné dielo Žilina a na Orave: </a:t>
            </a:r>
            <a:r>
              <a:rPr lang="sk-SK" dirty="0" smtClean="0">
                <a:hlinkClick r:id="rId4"/>
              </a:rPr>
              <a:t>Oravská priehrada</a:t>
            </a:r>
            <a:endParaRPr lang="sk-SK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5037" y="-38637"/>
            <a:ext cx="6333666" cy="356151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5037" y="2969691"/>
            <a:ext cx="6333666" cy="388830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30" y="3656936"/>
            <a:ext cx="4734798" cy="313472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112" y="3656936"/>
            <a:ext cx="5022647" cy="305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8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Cestovný ruch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67745" y="1533447"/>
            <a:ext cx="5181600" cy="4351338"/>
          </a:xfrm>
        </p:spPr>
        <p:txBody>
          <a:bodyPr/>
          <a:lstStyle/>
          <a:p>
            <a:r>
              <a:rPr lang="sk-SK" dirty="0" smtClean="0"/>
              <a:t>veľa kultúrnych pamiatok a prírodných krás, lyžovanie</a:t>
            </a:r>
          </a:p>
          <a:p>
            <a:r>
              <a:rPr lang="sk-SK" dirty="0" smtClean="0"/>
              <a:t>významné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kúpele</a:t>
            </a:r>
            <a:r>
              <a:rPr lang="sk-SK" dirty="0" smtClean="0"/>
              <a:t>: Turčianske Teplice, Rajecké Teplice, Lúčky, Ľubochňa, </a:t>
            </a:r>
            <a:r>
              <a:rPr lang="sk-SK" dirty="0" smtClean="0">
                <a:hlinkClick r:id="rId2"/>
              </a:rPr>
              <a:t>Korytnica</a:t>
            </a:r>
            <a:endParaRPr lang="sk-SK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164799" y="-16040100"/>
            <a:ext cx="13526419" cy="9000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0946" y="0"/>
            <a:ext cx="6165041" cy="346475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4149" y="3546000"/>
            <a:ext cx="6161838" cy="33120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707" y="3789205"/>
            <a:ext cx="4499389" cy="3068795"/>
          </a:xfrm>
          <a:prstGeom prst="rect">
            <a:avLst/>
          </a:prstGeom>
        </p:spPr>
      </p:pic>
      <p:cxnSp>
        <p:nvCxnSpPr>
          <p:cNvPr id="13" name="Přímá spojnice se šipkou 12"/>
          <p:cNvCxnSpPr/>
          <p:nvPr/>
        </p:nvCxnSpPr>
        <p:spPr>
          <a:xfrm>
            <a:off x="3158545" y="3709116"/>
            <a:ext cx="0" cy="57716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>
            <a:off x="4108174" y="3207026"/>
            <a:ext cx="1749287" cy="33897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159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1215</TotalTime>
  <Words>497</Words>
  <Application>Microsoft Office PowerPoint</Application>
  <PresentationFormat>Širokouhlá</PresentationFormat>
  <Paragraphs>125</Paragraphs>
  <Slides>18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Motiv Office</vt:lpstr>
      <vt:lpstr>ŽILINSKÝ KRAJ</vt:lpstr>
      <vt:lpstr>ŽILINSKÝ KRAJ</vt:lpstr>
      <vt:lpstr>ŽILINSKÝ KRAJ</vt:lpstr>
      <vt:lpstr>Prírodné podmienky</vt:lpstr>
      <vt:lpstr>Obyvateľstvo</vt:lpstr>
      <vt:lpstr>Priemysel</vt:lpstr>
      <vt:lpstr>Priemysel</vt:lpstr>
      <vt:lpstr>Priemysel</vt:lpstr>
      <vt:lpstr>Cestovný ruch</vt:lpstr>
      <vt:lpstr>Žilina</vt:lpstr>
      <vt:lpstr>Zaujímavosti</vt:lpstr>
      <vt:lpstr>Zaujímavosti</vt:lpstr>
      <vt:lpstr>Zaujímavosti</vt:lpstr>
      <vt:lpstr>Zaujímavosti</vt:lpstr>
      <vt:lpstr>Zaujímavosti</vt:lpstr>
      <vt:lpstr>Kam v Žilinskom kraji? </vt:lpstr>
      <vt:lpstr>Kam v Žilinskom kraji? </vt:lpstr>
      <vt:lpstr>Kam v Žilinskom kraji?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BRATISLAVSKÝ KRAJ</dc:title>
  <dc:creator>Mirka Chlupíková</dc:creator>
  <cp:lastModifiedBy>szs-lt05</cp:lastModifiedBy>
  <cp:revision>147</cp:revision>
  <dcterms:created xsi:type="dcterms:W3CDTF">2014-01-02T19:39:01Z</dcterms:created>
  <dcterms:modified xsi:type="dcterms:W3CDTF">2020-05-02T18:40:56Z</dcterms:modified>
</cp:coreProperties>
</file>