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redný štýl 4 - zvýrazneni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687B5D-225D-4CD9-A2E3-11EAC5195645}" type="datetimeFigureOut">
              <a:rPr lang="sk-SK" smtClean="0"/>
              <a:t>26. 2. 2021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F9A252-C7CF-4377-933A-CC9EB23E99EE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33350"/>
            <a:ext cx="8880921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406640" cy="1472184"/>
          </a:xfrm>
          <a:solidFill>
            <a:schemeClr val="bg1"/>
          </a:solidFill>
        </p:spPr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Správna životospráva a potravinová pyramída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4208" y="5733256"/>
            <a:ext cx="2539008" cy="96575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sk-SK" dirty="0"/>
              <a:t>Prírodoveda</a:t>
            </a:r>
          </a:p>
          <a:p>
            <a:pPr algn="r"/>
            <a:r>
              <a:rPr lang="sk-SK" dirty="0"/>
              <a:t>3. ročník</a:t>
            </a:r>
          </a:p>
          <a:p>
            <a:pPr algn="r"/>
            <a:r>
              <a:rPr lang="sk-SK" dirty="0"/>
              <a:t>Mgr. Margita </a:t>
            </a:r>
            <a:r>
              <a:rPr lang="sk-SK" dirty="0" err="1"/>
              <a:t>Husáková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560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Ľudské telo získava energiu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z pestrej stravy, ktorá je zložená z tukov, cukrov, bielkovín, vitamínov, minerálov, vlákniny a vody. </a:t>
            </a:r>
          </a:p>
          <a:p>
            <a:pPr marL="82296" indent="0" fontAlgn="base">
              <a:buNone/>
            </a:pPr>
            <a:endParaRPr lang="sk-SK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fontAlgn="base"/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jesť 5-krát denne,</a:t>
            </a:r>
          </a:p>
          <a:p>
            <a:pPr fontAlgn="base"/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raňajky - bohaté, pestré a zdravé,</a:t>
            </a:r>
          </a:p>
          <a:p>
            <a:pPr fontAlgn="base"/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zdravie a kondícia - sú výsledkom správnej životosprávy a pravidelného športovania.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Picture 2" descr="Súvisiaci obr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700" y="2492896"/>
            <a:ext cx="2687756" cy="16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1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ýsledok vyhľadávania obrázkov pre dopyt pestrá str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79"/>
            <a:ext cx="4536504" cy="45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9900"/>
                </a:solidFill>
              </a:rPr>
              <a:t>Potravinová pyramída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3140968"/>
            <a:ext cx="4320480" cy="3600400"/>
          </a:xfrm>
        </p:spPr>
        <p:txBody>
          <a:bodyPr>
            <a:normAutofit fontScale="700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4. poschodie: </a:t>
            </a:r>
            <a:r>
              <a:rPr lang="sk-SK" b="1" dirty="0">
                <a:solidFill>
                  <a:srgbClr val="0000FF"/>
                </a:solidFill>
                <a:latin typeface="Arial Narrow" panose="020B0606020202030204" pitchFamily="34" charset="0"/>
              </a:rPr>
              <a:t>cukry a tuky</a:t>
            </a:r>
          </a:p>
          <a:p>
            <a:pPr marL="82296" indent="0">
              <a:buNone/>
            </a:pPr>
            <a:r>
              <a:rPr lang="sk-SK" dirty="0">
                <a:latin typeface="Arial Narrow" panose="020B0606020202030204" pitchFamily="34" charset="0"/>
              </a:rPr>
              <a:t> </a:t>
            </a:r>
          </a:p>
          <a:p>
            <a:r>
              <a:rPr lang="sk-SK" dirty="0">
                <a:latin typeface="Arial Narrow" panose="020B0606020202030204" pitchFamily="34" charset="0"/>
              </a:rPr>
              <a:t>3. poschodie:  </a:t>
            </a:r>
            <a:r>
              <a:rPr lang="sk-SK" b="1" dirty="0">
                <a:solidFill>
                  <a:srgbClr val="0000FF"/>
                </a:solidFill>
                <a:latin typeface="Arial Narrow" panose="020B0606020202030204" pitchFamily="34" charset="0"/>
              </a:rPr>
              <a:t>mlieko a mliečne výrobky a mäso, mäsové výrobky, strukoviny, vajcia a ryby</a:t>
            </a:r>
          </a:p>
          <a:p>
            <a:pPr marL="82296" indent="0">
              <a:buNone/>
            </a:pPr>
            <a:r>
              <a:rPr lang="sk-SK" dirty="0">
                <a:latin typeface="Arial Narrow" panose="020B0606020202030204" pitchFamily="34" charset="0"/>
              </a:rPr>
              <a:t> </a:t>
            </a:r>
          </a:p>
          <a:p>
            <a:r>
              <a:rPr lang="sk-SK" dirty="0">
                <a:latin typeface="Arial Narrow" panose="020B0606020202030204" pitchFamily="34" charset="0"/>
              </a:rPr>
              <a:t>2. poschodie: </a:t>
            </a:r>
            <a:r>
              <a:rPr lang="sk-SK" b="1" dirty="0">
                <a:solidFill>
                  <a:srgbClr val="0000FF"/>
                </a:solidFill>
                <a:latin typeface="Arial Narrow" panose="020B0606020202030204" pitchFamily="34" charset="0"/>
              </a:rPr>
              <a:t>zelenina a ovocie </a:t>
            </a:r>
          </a:p>
          <a:p>
            <a:pPr marL="82296" indent="0">
              <a:buNone/>
            </a:pP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1. poschodie: </a:t>
            </a:r>
            <a:r>
              <a:rPr lang="sk-SK" b="1" dirty="0">
                <a:solidFill>
                  <a:srgbClr val="0000FF"/>
                </a:solidFill>
                <a:latin typeface="Arial Narrow" panose="020B0606020202030204" pitchFamily="34" charset="0"/>
              </a:rPr>
              <a:t>chlieb a pečivo, obilniny, ryža, cestoviny</a:t>
            </a:r>
          </a:p>
          <a:p>
            <a:endParaRPr lang="sk-SK" dirty="0">
              <a:latin typeface="Arial Narrow" panose="020B0606020202030204" pitchFamily="34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1115616" y="1340768"/>
            <a:ext cx="7848872" cy="122413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sk-SK" u="sng" dirty="0">
                <a:solidFill>
                  <a:srgbClr val="0000FF"/>
                </a:solidFill>
                <a:latin typeface="Arial Narrow" panose="020B0606020202030204" pitchFamily="34" charset="0"/>
              </a:rPr>
              <a:t>je pomôcka, ktorá nám radí</a:t>
            </a:r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, ktoré potraviny máme jesť vo väčšom množstve a ktoré v menšom,</a:t>
            </a:r>
          </a:p>
        </p:txBody>
      </p:sp>
    </p:spTree>
    <p:extLst>
      <p:ext uri="{BB962C8B-B14F-4D97-AF65-F5344CB8AC3E}">
        <p14:creationId xmlns:p14="http://schemas.microsoft.com/office/powerpoint/2010/main" val="101398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rgbClr val="009900"/>
                </a:solidFill>
              </a:rPr>
              <a:t>Zásady zdravého spôsobu života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pPr fontAlgn="base"/>
            <a:r>
              <a:rPr lang="sk-SK" b="1" dirty="0">
                <a:solidFill>
                  <a:srgbClr val="0000FF"/>
                </a:solidFill>
              </a:rPr>
              <a:t>zdravá výživa a stravovanie</a:t>
            </a:r>
          </a:p>
          <a:p>
            <a:pPr fontAlgn="base"/>
            <a:r>
              <a:rPr lang="sk-SK" b="1" dirty="0">
                <a:solidFill>
                  <a:srgbClr val="0000FF"/>
                </a:solidFill>
              </a:rPr>
              <a:t>otužovanie, prechádzky v prírode, </a:t>
            </a:r>
          </a:p>
          <a:p>
            <a:pPr fontAlgn="base"/>
            <a:r>
              <a:rPr lang="sk-SK" b="1" dirty="0">
                <a:solidFill>
                  <a:srgbClr val="0000FF"/>
                </a:solidFill>
              </a:rPr>
              <a:t>šport, pohyb na čerstvom vzduchu, </a:t>
            </a:r>
          </a:p>
          <a:p>
            <a:pPr fontAlgn="base"/>
            <a:r>
              <a:rPr lang="sk-SK" b="1" dirty="0">
                <a:solidFill>
                  <a:srgbClr val="0000FF"/>
                </a:solidFill>
              </a:rPr>
              <a:t>spánok obnovuje silu,</a:t>
            </a:r>
          </a:p>
          <a:p>
            <a:pPr fontAlgn="base"/>
            <a:r>
              <a:rPr lang="sk-SK" b="1" dirty="0">
                <a:solidFill>
                  <a:srgbClr val="0000FF"/>
                </a:solidFill>
              </a:rPr>
              <a:t>dobrá nálada,</a:t>
            </a:r>
          </a:p>
          <a:p>
            <a:pPr marL="82296" indent="0" fontAlgn="base">
              <a:buNone/>
            </a:pPr>
            <a:endParaRPr lang="sk-SK" dirty="0"/>
          </a:p>
          <a:p>
            <a:pPr marL="82296" indent="0" fontAlgn="base">
              <a:buNone/>
            </a:pPr>
            <a:endParaRPr lang="sk-SK" dirty="0"/>
          </a:p>
          <a:p>
            <a:pPr fontAlgn="base"/>
            <a:r>
              <a:rPr lang="sk-SK" b="1" u="sng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nepriateľ: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alkohol, fajčenie, užívanie liekov, nervozita, stres, nadmerná záťaž,</a:t>
            </a:r>
          </a:p>
        </p:txBody>
      </p:sp>
      <p:sp>
        <p:nvSpPr>
          <p:cNvPr id="4" name="AutoShape 2" descr="Výsledok vyhľadávania obrázkov pre dopyt spán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Výsledok vyhľadávania obrázkov pre dopyt spán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Výsledok vyhľadávania obrázkov pre dopyt spán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8" descr="Výsledok vyhľadávania obrázkov pre dopyt spán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130" name="Picture 10" descr="Súvisiaci obr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2258343" cy="129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Výsledok vyhľadávania obrázkov pre dopyt dobrá nál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2358623" cy="113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Výsledok vyhľadávania obrázkov pre dopyt nepiť alkoh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6" y="5301208"/>
            <a:ext cx="1561786" cy="158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Výsledok vyhľadávania obrázkov pre dopyt nepiť alkoh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49280"/>
            <a:ext cx="792088" cy="85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47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Obezita = tučnota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447800"/>
            <a:ext cx="7498080" cy="5077544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je nadmerné ukladanie energetických zásob   v podobe tuku z rôznych príčin. </a:t>
            </a:r>
          </a:p>
          <a:p>
            <a:pPr marL="82296" indent="0">
              <a:buNone/>
            </a:pPr>
            <a:r>
              <a:rPr lang="sk-SK" u="sng" dirty="0">
                <a:solidFill>
                  <a:srgbClr val="0000FF"/>
                </a:solidFill>
                <a:latin typeface="Arial Narrow" panose="020B0606020202030204" pitchFamily="34" charset="0"/>
              </a:rPr>
              <a:t>Vzniká ak:</a:t>
            </a:r>
          </a:p>
          <a:p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je väčší príjem energie ako výdaj,</a:t>
            </a:r>
          </a:p>
          <a:p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je nedostatok pohybu, </a:t>
            </a:r>
          </a:p>
          <a:p>
            <a:pPr marL="82296" indent="0">
              <a:buNone/>
            </a:pPr>
            <a:r>
              <a:rPr lang="sk-SK" u="sng" dirty="0">
                <a:solidFill>
                  <a:srgbClr val="0000FF"/>
                </a:solidFill>
                <a:latin typeface="Arial Narrow" panose="020B0606020202030204" pitchFamily="34" charset="0"/>
              </a:rPr>
              <a:t>Zapríčiňuje:</a:t>
            </a:r>
          </a:p>
          <a:p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zhoršenie kvality života, </a:t>
            </a:r>
          </a:p>
          <a:p>
            <a:r>
              <a:rPr lang="sk-SK" dirty="0">
                <a:solidFill>
                  <a:srgbClr val="0000FF"/>
                </a:solidFill>
                <a:latin typeface="Arial Narrow" panose="020B0606020202030204" pitchFamily="34" charset="0"/>
              </a:rPr>
              <a:t>chorobnosť, skracuje dĺžku života.</a:t>
            </a:r>
          </a:p>
        </p:txBody>
      </p:sp>
      <p:pic>
        <p:nvPicPr>
          <p:cNvPr id="2050" name="Picture 2" descr="Súvisiaci obr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88840"/>
            <a:ext cx="2411111" cy="116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ok vyhľadávania obrázkov pre dopyt obezita a š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671235"/>
            <a:ext cx="2736303" cy="170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ok vyhľadávania obrázkov pre dopyt maximálna obezita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679" y="5517232"/>
            <a:ext cx="1512168" cy="125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7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5224624" cy="1143000"/>
          </a:xfrm>
        </p:spPr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    Jedálny lístok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8267"/>
              </p:ext>
            </p:extLst>
          </p:nvPr>
        </p:nvGraphicFramePr>
        <p:xfrm>
          <a:off x="1073644" y="1889968"/>
          <a:ext cx="7962852" cy="485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Raňajky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Desiata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Obed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Olovrant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Večera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Pondelok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Utorok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Streda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Štvrtok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Piatok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Sobota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Nedeľa</a:t>
                      </a:r>
                    </a:p>
                    <a:p>
                      <a:endParaRPr lang="sk-SK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42204"/>
            <a:ext cx="1499012" cy="213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479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232</Words>
  <Application>Microsoft Office PowerPoint</Application>
  <PresentationFormat>Prezentácia na obrazovke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 Narrow</vt:lpstr>
      <vt:lpstr>Gill Sans MT</vt:lpstr>
      <vt:lpstr>Verdana</vt:lpstr>
      <vt:lpstr>Wingdings 2</vt:lpstr>
      <vt:lpstr>Slnovrat</vt:lpstr>
      <vt:lpstr>Správna životospráva a potravinová pyramída</vt:lpstr>
      <vt:lpstr>Ľudské telo získava energiu</vt:lpstr>
      <vt:lpstr>Potravinová pyramída</vt:lpstr>
      <vt:lpstr>Zásady zdravého spôsobu života</vt:lpstr>
      <vt:lpstr>Obezita = tučnota</vt:lpstr>
      <vt:lpstr>    Jedálny lístok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Gitka</dc:creator>
  <cp:lastModifiedBy>Marian Porubcan</cp:lastModifiedBy>
  <cp:revision>14</cp:revision>
  <dcterms:created xsi:type="dcterms:W3CDTF">2018-03-14T19:28:58Z</dcterms:created>
  <dcterms:modified xsi:type="dcterms:W3CDTF">2021-02-26T17:00:29Z</dcterms:modified>
</cp:coreProperties>
</file>